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Anton" panose="020F0502020204030204" pitchFamily="2" charset="-93"/>
      <p:regular r:id="rId31"/>
    </p:embeddedFont>
    <p:embeddedFont>
      <p:font typeface="Fira Sans" panose="020F0502020204030204" pitchFamily="34" charset="0"/>
      <p:regular r:id="rId32"/>
      <p:bold r:id="rId33"/>
      <p:italic r:id="rId34"/>
      <p:boldItalic r:id="rId35"/>
    </p:embeddedFont>
    <p:embeddedFont>
      <p:font typeface="Fira Sans Medium" panose="020F0502020204030204" pitchFamily="34" charset="0"/>
      <p:regular r:id="rId36"/>
      <p:italic r:id="rId37"/>
    </p:embeddedFont>
    <p:embeddedFont>
      <p:font typeface="Muli" panose="020B0604020202020204" charset="-93"/>
      <p:regular r:id="rId38"/>
    </p:embeddedFont>
    <p:embeddedFont>
      <p:font typeface="Red Hat Display Bold" panose="020B0604020202020204" charset="0"/>
      <p:regular r:id="rId39"/>
    </p:embeddedFont>
    <p:embeddedFont>
      <p:font typeface="Titillium Web" panose="020F0502020204030204" pitchFamily="2" charset="0"/>
      <p:regular r:id="rId40"/>
      <p:bold r:id="rId41"/>
      <p:italic r:id="rId42"/>
      <p:boldItalic r:id="rId43"/>
    </p:embeddedFont>
    <p:embeddedFont>
      <p:font typeface="TT Commons Pro Condensed Bold" panose="020B0604020202020204" charset="-93"/>
      <p:regular r:id="rId44"/>
    </p:embeddedFont>
    <p:embeddedFont>
      <p:font typeface="TT Norms" panose="020B0604020202020204" charset="0"/>
      <p:regular r:id="rId45"/>
    </p:embeddedFont>
    <p:embeddedFont>
      <p:font typeface="TT Norms Bold"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ạnh Nguyễn Đức" initials="MNĐ" lastIdx="1" clrIdx="0">
    <p:extLst>
      <p:ext uri="{19B8F6BF-5375-455C-9EA6-DF929625EA0E}">
        <p15:presenceInfo xmlns:p15="http://schemas.microsoft.com/office/powerpoint/2012/main" userId="Mạnh Nguyễn Đứ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FEF"/>
    <a:srgbClr val="324D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5A18AD-FFB9-4D83-8F96-36933DD1D662}" v="12" dt="2024-12-11T08:19:33.3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0" autoAdjust="0"/>
    <p:restoredTop sz="94622" autoAdjust="0"/>
  </p:normalViewPr>
  <p:slideViewPr>
    <p:cSldViewPr>
      <p:cViewPr varScale="1">
        <p:scale>
          <a:sx n="56" d="100"/>
          <a:sy n="56" d="100"/>
        </p:scale>
        <p:origin x="62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 Killer" userId="9cff6fa789057dc1" providerId="LiveId" clId="{5A5A18AD-FFB9-4D83-8F96-36933DD1D662}"/>
    <pc:docChg chg="modSld">
      <pc:chgData name="Z Killer" userId="9cff6fa789057dc1" providerId="LiveId" clId="{5A5A18AD-FFB9-4D83-8F96-36933DD1D662}" dt="2024-12-11T08:22:22.865" v="76" actId="20577"/>
      <pc:docMkLst>
        <pc:docMk/>
      </pc:docMkLst>
      <pc:sldChg chg="modSp mod">
        <pc:chgData name="Z Killer" userId="9cff6fa789057dc1" providerId="LiveId" clId="{5A5A18AD-FFB9-4D83-8F96-36933DD1D662}" dt="2024-12-11T08:22:22.865" v="76" actId="20577"/>
        <pc:sldMkLst>
          <pc:docMk/>
          <pc:sldMk cId="0" sldId="256"/>
        </pc:sldMkLst>
        <pc:spChg chg="mod">
          <ac:chgData name="Z Killer" userId="9cff6fa789057dc1" providerId="LiveId" clId="{5A5A18AD-FFB9-4D83-8F96-36933DD1D662}" dt="2024-12-11T08:18:52.857" v="0" actId="255"/>
          <ac:spMkLst>
            <pc:docMk/>
            <pc:sldMk cId="0" sldId="256"/>
            <ac:spMk id="3" creationId="{00000000-0000-0000-0000-000000000000}"/>
          </ac:spMkLst>
        </pc:spChg>
        <pc:spChg chg="mod">
          <ac:chgData name="Z Killer" userId="9cff6fa789057dc1" providerId="LiveId" clId="{5A5A18AD-FFB9-4D83-8F96-36933DD1D662}" dt="2024-12-11T08:22:22.865" v="76" actId="20577"/>
          <ac:spMkLst>
            <pc:docMk/>
            <pc:sldMk cId="0" sldId="256"/>
            <ac:spMk id="4" creationId="{00000000-0000-0000-0000-000000000000}"/>
          </ac:spMkLst>
        </pc:spChg>
      </pc:sldChg>
      <pc:sldChg chg="modSp mod">
        <pc:chgData name="Z Killer" userId="9cff6fa789057dc1" providerId="LiveId" clId="{5A5A18AD-FFB9-4D83-8F96-36933DD1D662}" dt="2024-12-11T08:19:33.381" v="13" actId="20577"/>
        <pc:sldMkLst>
          <pc:docMk/>
          <pc:sldMk cId="0" sldId="260"/>
        </pc:sldMkLst>
        <pc:spChg chg="mod">
          <ac:chgData name="Z Killer" userId="9cff6fa789057dc1" providerId="LiveId" clId="{5A5A18AD-FFB9-4D83-8F96-36933DD1D662}" dt="2024-12-11T08:19:33.381" v="13" actId="20577"/>
          <ac:spMkLst>
            <pc:docMk/>
            <pc:sldMk cId="0" sldId="260"/>
            <ac:spMk id="4" creationId="{00000000-0000-0000-0000-000000000000}"/>
          </ac:spMkLst>
        </pc:spChg>
      </pc:sldChg>
      <pc:sldChg chg="modSp mod">
        <pc:chgData name="Z Killer" userId="9cff6fa789057dc1" providerId="LiveId" clId="{5A5A18AD-FFB9-4D83-8F96-36933DD1D662}" dt="2024-12-11T08:20:06.785" v="14" actId="1076"/>
        <pc:sldMkLst>
          <pc:docMk/>
          <pc:sldMk cId="0" sldId="264"/>
        </pc:sldMkLst>
        <pc:spChg chg="mod">
          <ac:chgData name="Z Killer" userId="9cff6fa789057dc1" providerId="LiveId" clId="{5A5A18AD-FFB9-4D83-8F96-36933DD1D662}" dt="2024-12-11T08:20:06.785" v="14" actId="1076"/>
          <ac:spMkLst>
            <pc:docMk/>
            <pc:sldMk cId="0" sldId="264"/>
            <ac:spMk id="10" creationId="{00000000-0000-0000-0000-000000000000}"/>
          </ac:spMkLst>
        </pc:spChg>
      </pc:sldChg>
      <pc:sldChg chg="modSp mod">
        <pc:chgData name="Z Killer" userId="9cff6fa789057dc1" providerId="LiveId" clId="{5A5A18AD-FFB9-4D83-8F96-36933DD1D662}" dt="2024-12-11T08:20:25.730" v="15" actId="1076"/>
        <pc:sldMkLst>
          <pc:docMk/>
          <pc:sldMk cId="0" sldId="273"/>
        </pc:sldMkLst>
        <pc:spChg chg="mod">
          <ac:chgData name="Z Killer" userId="9cff6fa789057dc1" providerId="LiveId" clId="{5A5A18AD-FFB9-4D83-8F96-36933DD1D662}" dt="2024-12-11T08:20:25.730" v="15" actId="1076"/>
          <ac:spMkLst>
            <pc:docMk/>
            <pc:sldMk cId="0" sldId="273"/>
            <ac:spMk id="3" creationId="{00000000-0000-0000-0000-000000000000}"/>
          </ac:spMkLst>
        </pc:spChg>
      </pc:sldChg>
      <pc:sldChg chg="modSp mod">
        <pc:chgData name="Z Killer" userId="9cff6fa789057dc1" providerId="LiveId" clId="{5A5A18AD-FFB9-4D83-8F96-36933DD1D662}" dt="2024-12-11T08:20:36.834" v="16" actId="1076"/>
        <pc:sldMkLst>
          <pc:docMk/>
          <pc:sldMk cId="0" sldId="274"/>
        </pc:sldMkLst>
        <pc:spChg chg="mod">
          <ac:chgData name="Z Killer" userId="9cff6fa789057dc1" providerId="LiveId" clId="{5A5A18AD-FFB9-4D83-8F96-36933DD1D662}" dt="2024-12-11T08:20:36.834" v="16" actId="1076"/>
          <ac:spMkLst>
            <pc:docMk/>
            <pc:sldMk cId="0" sldId="274"/>
            <ac:spMk id="3" creationId="{00000000-0000-0000-0000-000000000000}"/>
          </ac:spMkLst>
        </pc:spChg>
      </pc:sldChg>
      <pc:sldChg chg="modSp mod">
        <pc:chgData name="Z Killer" userId="9cff6fa789057dc1" providerId="LiveId" clId="{5A5A18AD-FFB9-4D83-8F96-36933DD1D662}" dt="2024-12-11T08:20:43.234" v="17" actId="1076"/>
        <pc:sldMkLst>
          <pc:docMk/>
          <pc:sldMk cId="0" sldId="275"/>
        </pc:sldMkLst>
        <pc:spChg chg="mod">
          <ac:chgData name="Z Killer" userId="9cff6fa789057dc1" providerId="LiveId" clId="{5A5A18AD-FFB9-4D83-8F96-36933DD1D662}" dt="2024-12-11T08:20:43.234" v="17" actId="1076"/>
          <ac:spMkLst>
            <pc:docMk/>
            <pc:sldMk cId="0" sldId="275"/>
            <ac:spMk id="3" creationId="{00000000-0000-0000-0000-000000000000}"/>
          </ac:spMkLst>
        </pc:spChg>
      </pc:sldChg>
      <pc:sldChg chg="modSp mod">
        <pc:chgData name="Z Killer" userId="9cff6fa789057dc1" providerId="LiveId" clId="{5A5A18AD-FFB9-4D83-8F96-36933DD1D662}" dt="2024-12-11T08:20:50.961" v="18" actId="1076"/>
        <pc:sldMkLst>
          <pc:docMk/>
          <pc:sldMk cId="0" sldId="276"/>
        </pc:sldMkLst>
        <pc:spChg chg="mod">
          <ac:chgData name="Z Killer" userId="9cff6fa789057dc1" providerId="LiveId" clId="{5A5A18AD-FFB9-4D83-8F96-36933DD1D662}" dt="2024-12-11T08:20:50.961" v="18" actId="1076"/>
          <ac:spMkLst>
            <pc:docMk/>
            <pc:sldMk cId="0" sldId="276"/>
            <ac:spMk id="3" creationId="{00000000-0000-0000-0000-000000000000}"/>
          </ac:spMkLst>
        </pc:spChg>
      </pc:sldChg>
      <pc:sldChg chg="modSp mod">
        <pc:chgData name="Z Killer" userId="9cff6fa789057dc1" providerId="LiveId" clId="{5A5A18AD-FFB9-4D83-8F96-36933DD1D662}" dt="2024-12-11T08:21:00.672" v="19" actId="1076"/>
        <pc:sldMkLst>
          <pc:docMk/>
          <pc:sldMk cId="0" sldId="277"/>
        </pc:sldMkLst>
        <pc:spChg chg="mod">
          <ac:chgData name="Z Killer" userId="9cff6fa789057dc1" providerId="LiveId" clId="{5A5A18AD-FFB9-4D83-8F96-36933DD1D662}" dt="2024-12-11T08:21:00.672" v="19" actId="1076"/>
          <ac:spMkLst>
            <pc:docMk/>
            <pc:sldMk cId="0" sldId="277"/>
            <ac:spMk id="3" creationId="{00000000-0000-0000-0000-000000000000}"/>
          </ac:spMkLst>
        </pc:spChg>
      </pc:sldChg>
      <pc:sldChg chg="modSp mod">
        <pc:chgData name="Z Killer" userId="9cff6fa789057dc1" providerId="LiveId" clId="{5A5A18AD-FFB9-4D83-8F96-36933DD1D662}" dt="2024-12-11T08:21:09.042" v="20" actId="1076"/>
        <pc:sldMkLst>
          <pc:docMk/>
          <pc:sldMk cId="0" sldId="278"/>
        </pc:sldMkLst>
        <pc:spChg chg="mod">
          <ac:chgData name="Z Killer" userId="9cff6fa789057dc1" providerId="LiveId" clId="{5A5A18AD-FFB9-4D83-8F96-36933DD1D662}" dt="2024-12-11T08:21:09.042" v="20" actId="1076"/>
          <ac:spMkLst>
            <pc:docMk/>
            <pc:sldMk cId="0" sldId="278"/>
            <ac:spMk id="3" creationId="{00000000-0000-0000-0000-000000000000}"/>
          </ac:spMkLst>
        </pc:spChg>
      </pc:sldChg>
      <pc:sldChg chg="modSp mod">
        <pc:chgData name="Z Killer" userId="9cff6fa789057dc1" providerId="LiveId" clId="{5A5A18AD-FFB9-4D83-8F96-36933DD1D662}" dt="2024-12-11T08:21:16.289" v="21" actId="1076"/>
        <pc:sldMkLst>
          <pc:docMk/>
          <pc:sldMk cId="0" sldId="281"/>
        </pc:sldMkLst>
        <pc:spChg chg="mod">
          <ac:chgData name="Z Killer" userId="9cff6fa789057dc1" providerId="LiveId" clId="{5A5A18AD-FFB9-4D83-8F96-36933DD1D662}" dt="2024-12-11T08:21:16.289" v="21" actId="1076"/>
          <ac:spMkLst>
            <pc:docMk/>
            <pc:sldMk cId="0" sldId="281"/>
            <ac:spMk id="3" creationId="{00000000-0000-0000-0000-000000000000}"/>
          </ac:spMkLst>
        </pc:spChg>
      </pc:sldChg>
      <pc:sldChg chg="modSp mod">
        <pc:chgData name="Z Killer" userId="9cff6fa789057dc1" providerId="LiveId" clId="{5A5A18AD-FFB9-4D83-8F96-36933DD1D662}" dt="2024-12-11T08:21:29.251" v="22" actId="1076"/>
        <pc:sldMkLst>
          <pc:docMk/>
          <pc:sldMk cId="0" sldId="283"/>
        </pc:sldMkLst>
        <pc:spChg chg="mod">
          <ac:chgData name="Z Killer" userId="9cff6fa789057dc1" providerId="LiveId" clId="{5A5A18AD-FFB9-4D83-8F96-36933DD1D662}" dt="2024-12-11T08:21:29.251" v="22" actId="1076"/>
          <ac:spMkLst>
            <pc:docMk/>
            <pc:sldMk cId="0" sldId="283"/>
            <ac:spMk id="5"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4-12-10T23:08:26.161"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762571-7AE7-4703-BC9F-4BFF79FAA37E}" type="datetimeFigureOut">
              <a:rPr lang="en-US" smtClean="0"/>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4C52CA-DEF7-46F1-92E0-04A6F2FB682D}" type="slidenum">
              <a:rPr lang="en-US" smtClean="0"/>
              <a:t>‹#›</a:t>
            </a:fld>
            <a:endParaRPr lang="en-US"/>
          </a:p>
        </p:txBody>
      </p:sp>
    </p:spTree>
    <p:extLst>
      <p:ext uri="{BB962C8B-B14F-4D97-AF65-F5344CB8AC3E}">
        <p14:creationId xmlns:p14="http://schemas.microsoft.com/office/powerpoint/2010/main" val="396714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4C52CA-DEF7-46F1-92E0-04A6F2FB682D}" type="slidenum">
              <a:rPr lang="en-US" smtClean="0"/>
              <a:t>7</a:t>
            </a:fld>
            <a:endParaRPr lang="en-US"/>
          </a:p>
        </p:txBody>
      </p:sp>
    </p:spTree>
    <p:extLst>
      <p:ext uri="{BB962C8B-B14F-4D97-AF65-F5344CB8AC3E}">
        <p14:creationId xmlns:p14="http://schemas.microsoft.com/office/powerpoint/2010/main" val="2871183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2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8.sv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comments" Target="../comments/comment1.xml"/><Relationship Id="rId4" Type="http://schemas.openxmlformats.org/officeDocument/2006/relationships/image" Target="../media/image22.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V="1">
            <a:off x="14792185" y="0"/>
            <a:ext cx="6725986" cy="3362993"/>
          </a:xfrm>
          <a:custGeom>
            <a:avLst/>
            <a:gdLst/>
            <a:ahLst/>
            <a:cxnLst/>
            <a:rect l="l" t="t" r="r" b="b"/>
            <a:pathLst>
              <a:path w="6725986" h="3362993">
                <a:moveTo>
                  <a:pt x="0" y="3362993"/>
                </a:moveTo>
                <a:lnTo>
                  <a:pt x="6725987" y="3362993"/>
                </a:lnTo>
                <a:lnTo>
                  <a:pt x="6725987" y="0"/>
                </a:lnTo>
                <a:lnTo>
                  <a:pt x="0" y="0"/>
                </a:lnTo>
                <a:lnTo>
                  <a:pt x="0" y="3362993"/>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06042" y="3024530"/>
            <a:ext cx="18791448" cy="5276188"/>
          </a:xfrm>
          <a:prstGeom prst="rect">
            <a:avLst/>
          </a:prstGeom>
        </p:spPr>
        <p:txBody>
          <a:bodyPr lIns="0" tIns="0" rIns="0" bIns="0" rtlCol="0" anchor="t">
            <a:spAutoFit/>
          </a:bodyPr>
          <a:lstStyle/>
          <a:p>
            <a:pPr algn="l">
              <a:lnSpc>
                <a:spcPts val="7603"/>
              </a:lnSpc>
            </a:pPr>
            <a:r>
              <a:rPr lang="en-US" sz="6600" dirty="0">
                <a:solidFill>
                  <a:srgbClr val="324D7E"/>
                </a:solidFill>
                <a:latin typeface="Anton"/>
                <a:ea typeface="Anton"/>
                <a:cs typeface="Anton"/>
                <a:sym typeface="Anton"/>
              </a:rPr>
              <a:t>BÀI THUYẾT TRÌNH</a:t>
            </a:r>
          </a:p>
          <a:p>
            <a:pPr algn="l">
              <a:lnSpc>
                <a:spcPts val="7506"/>
              </a:lnSpc>
            </a:pPr>
            <a:endParaRPr lang="en-US" sz="6600" dirty="0">
              <a:solidFill>
                <a:srgbClr val="324D7E"/>
              </a:solidFill>
              <a:latin typeface="Anton"/>
              <a:ea typeface="Anton"/>
              <a:cs typeface="Anton"/>
              <a:sym typeface="Anton"/>
            </a:endParaRPr>
          </a:p>
          <a:p>
            <a:pPr algn="l">
              <a:lnSpc>
                <a:spcPts val="7506"/>
              </a:lnSpc>
            </a:pPr>
            <a:r>
              <a:rPr lang="en-US" sz="6600" dirty="0">
                <a:solidFill>
                  <a:srgbClr val="324D7E"/>
                </a:solidFill>
                <a:latin typeface="Anton"/>
                <a:ea typeface="Anton"/>
                <a:cs typeface="Anton"/>
                <a:sym typeface="Anton"/>
              </a:rPr>
              <a:t>THIẾT KẾ HỆ THỐNG NHÚNG</a:t>
            </a:r>
          </a:p>
          <a:p>
            <a:pPr algn="l">
              <a:lnSpc>
                <a:spcPts val="22031"/>
              </a:lnSpc>
            </a:pPr>
            <a:endParaRPr lang="en-US" sz="7738" dirty="0">
              <a:solidFill>
                <a:srgbClr val="324D7E"/>
              </a:solidFill>
              <a:latin typeface="Anton"/>
              <a:ea typeface="Anton"/>
              <a:cs typeface="Anton"/>
              <a:sym typeface="Anton"/>
            </a:endParaRPr>
          </a:p>
        </p:txBody>
      </p:sp>
      <p:sp>
        <p:nvSpPr>
          <p:cNvPr id="4" name="TextBox 4"/>
          <p:cNvSpPr txBox="1"/>
          <p:nvPr/>
        </p:nvSpPr>
        <p:spPr>
          <a:xfrm>
            <a:off x="906042" y="6930622"/>
            <a:ext cx="6426379" cy="751332"/>
          </a:xfrm>
          <a:prstGeom prst="rect">
            <a:avLst/>
          </a:prstGeom>
        </p:spPr>
        <p:txBody>
          <a:bodyPr lIns="0" tIns="0" rIns="0" bIns="0" rtlCol="0" anchor="t">
            <a:spAutoFit/>
          </a:bodyPr>
          <a:lstStyle/>
          <a:p>
            <a:pPr algn="l">
              <a:lnSpc>
                <a:spcPts val="6174"/>
              </a:lnSpc>
            </a:pPr>
            <a:r>
              <a:rPr lang="en-US" sz="4200" spc="-243" dirty="0">
                <a:solidFill>
                  <a:srgbClr val="324D7E"/>
                </a:solidFill>
                <a:latin typeface="TT Norms"/>
                <a:ea typeface="TT Norms"/>
                <a:cs typeface="TT Norms"/>
                <a:sym typeface="TT Norms"/>
              </a:rPr>
              <a:t>Digital Clock with LCD Display</a:t>
            </a:r>
          </a:p>
        </p:txBody>
      </p:sp>
      <p:sp>
        <p:nvSpPr>
          <p:cNvPr id="5" name="Freeform 5"/>
          <p:cNvSpPr/>
          <p:nvPr/>
        </p:nvSpPr>
        <p:spPr>
          <a:xfrm>
            <a:off x="906042" y="940244"/>
            <a:ext cx="1027351" cy="1023106"/>
          </a:xfrm>
          <a:custGeom>
            <a:avLst/>
            <a:gdLst/>
            <a:ahLst/>
            <a:cxnLst/>
            <a:rect l="l" t="t" r="r" b="b"/>
            <a:pathLst>
              <a:path w="1027351" h="1023106">
                <a:moveTo>
                  <a:pt x="0" y="0"/>
                </a:moveTo>
                <a:lnTo>
                  <a:pt x="1027350" y="0"/>
                </a:lnTo>
                <a:lnTo>
                  <a:pt x="1027350" y="1023105"/>
                </a:lnTo>
                <a:lnTo>
                  <a:pt x="0" y="1023105"/>
                </a:lnTo>
                <a:lnTo>
                  <a:pt x="0" y="0"/>
                </a:lnTo>
                <a:close/>
              </a:path>
            </a:pathLst>
          </a:custGeom>
          <a:blipFill>
            <a:blip r:embed="rId4"/>
            <a:stretch>
              <a:fillRect/>
            </a:stretch>
          </a:blipFill>
        </p:spPr>
      </p:sp>
      <p:sp>
        <p:nvSpPr>
          <p:cNvPr id="6" name="TextBox 6"/>
          <p:cNvSpPr txBox="1"/>
          <p:nvPr/>
        </p:nvSpPr>
        <p:spPr>
          <a:xfrm>
            <a:off x="1152793" y="9026769"/>
            <a:ext cx="2318368" cy="535309"/>
          </a:xfrm>
          <a:prstGeom prst="rect">
            <a:avLst/>
          </a:prstGeom>
        </p:spPr>
        <p:txBody>
          <a:bodyPr lIns="0" tIns="0" rIns="0" bIns="0" rtlCol="0" anchor="t">
            <a:spAutoFit/>
          </a:bodyPr>
          <a:lstStyle/>
          <a:p>
            <a:pPr marL="0" lvl="0" indent="0" algn="l">
              <a:lnSpc>
                <a:spcPts val="4409"/>
              </a:lnSpc>
              <a:spcBef>
                <a:spcPct val="0"/>
              </a:spcBef>
            </a:pPr>
            <a:r>
              <a:rPr lang="en-US" sz="2999" spc="-173">
                <a:solidFill>
                  <a:srgbClr val="EFEFEF"/>
                </a:solidFill>
                <a:latin typeface="TT Norms"/>
                <a:ea typeface="TT Norms"/>
                <a:cs typeface="TT Norms"/>
                <a:sym typeface="TT Norms"/>
              </a:rPr>
              <a:t>11 Dec, 2024</a:t>
            </a:r>
          </a:p>
        </p:txBody>
      </p:sp>
      <p:sp>
        <p:nvSpPr>
          <p:cNvPr id="8" name="TextBox 8"/>
          <p:cNvSpPr txBox="1"/>
          <p:nvPr/>
        </p:nvSpPr>
        <p:spPr>
          <a:xfrm>
            <a:off x="2074485" y="1095375"/>
            <a:ext cx="7779293" cy="594091"/>
          </a:xfrm>
          <a:prstGeom prst="rect">
            <a:avLst/>
          </a:prstGeom>
        </p:spPr>
        <p:txBody>
          <a:bodyPr lIns="0" tIns="0" rIns="0" bIns="0" rtlCol="0" anchor="t">
            <a:spAutoFit/>
          </a:bodyPr>
          <a:lstStyle/>
          <a:p>
            <a:pPr algn="l">
              <a:lnSpc>
                <a:spcPts val="2309"/>
              </a:lnSpc>
            </a:pPr>
            <a:r>
              <a:rPr lang="en-US" sz="2510" dirty="0">
                <a:solidFill>
                  <a:srgbClr val="324D7E"/>
                </a:solidFill>
                <a:latin typeface="Muli"/>
                <a:ea typeface="Muli"/>
                <a:cs typeface="Muli"/>
                <a:sym typeface="Muli"/>
              </a:rPr>
              <a:t>ĐẠI HỌC QUỐC GIA THÀNH PHỐ HỒ CHÍ MINH</a:t>
            </a:r>
          </a:p>
          <a:p>
            <a:pPr algn="l">
              <a:lnSpc>
                <a:spcPts val="2309"/>
              </a:lnSpc>
            </a:pPr>
            <a:endParaRPr lang="en-US" sz="2510" dirty="0">
              <a:solidFill>
                <a:srgbClr val="324D7E"/>
              </a:solidFill>
              <a:latin typeface="Muli"/>
              <a:ea typeface="Muli"/>
              <a:cs typeface="Muli"/>
              <a:sym typeface="Muli"/>
            </a:endParaRPr>
          </a:p>
        </p:txBody>
      </p:sp>
      <p:sp>
        <p:nvSpPr>
          <p:cNvPr id="9" name="TextBox 9"/>
          <p:cNvSpPr txBox="1"/>
          <p:nvPr/>
        </p:nvSpPr>
        <p:spPr>
          <a:xfrm>
            <a:off x="2074485" y="1518472"/>
            <a:ext cx="6424460" cy="594091"/>
          </a:xfrm>
          <a:prstGeom prst="rect">
            <a:avLst/>
          </a:prstGeom>
        </p:spPr>
        <p:txBody>
          <a:bodyPr lIns="0" tIns="0" rIns="0" bIns="0" rtlCol="0" anchor="t">
            <a:spAutoFit/>
          </a:bodyPr>
          <a:lstStyle/>
          <a:p>
            <a:pPr algn="l">
              <a:lnSpc>
                <a:spcPts val="2309"/>
              </a:lnSpc>
            </a:pPr>
            <a:r>
              <a:rPr lang="en-US" sz="2510" dirty="0">
                <a:solidFill>
                  <a:srgbClr val="324D7E"/>
                </a:solidFill>
                <a:latin typeface="Muli"/>
                <a:ea typeface="Muli"/>
                <a:cs typeface="Muli"/>
                <a:sym typeface="Muli"/>
              </a:rPr>
              <a:t>TRƯỜNG ĐẠI HỌC BÁCH KHOA</a:t>
            </a:r>
          </a:p>
          <a:p>
            <a:pPr algn="l">
              <a:lnSpc>
                <a:spcPts val="2309"/>
              </a:lnSpc>
            </a:pPr>
            <a:endParaRPr lang="en-US" sz="2510" dirty="0">
              <a:solidFill>
                <a:srgbClr val="324D7E"/>
              </a:solidFill>
              <a:latin typeface="Muli"/>
              <a:ea typeface="Muli"/>
              <a:cs typeface="Muli"/>
              <a:sym typeface="Muli"/>
            </a:endParaRPr>
          </a:p>
        </p:txBody>
      </p:sp>
      <p:sp>
        <p:nvSpPr>
          <p:cNvPr id="10" name="Freeform 10"/>
          <p:cNvSpPr/>
          <p:nvPr/>
        </p:nvSpPr>
        <p:spPr>
          <a:xfrm>
            <a:off x="10172700" y="3113075"/>
            <a:ext cx="8115300" cy="7173925"/>
          </a:xfrm>
          <a:custGeom>
            <a:avLst/>
            <a:gdLst/>
            <a:ahLst/>
            <a:cxnLst/>
            <a:rect l="l" t="t" r="r" b="b"/>
            <a:pathLst>
              <a:path w="8115300" h="7173925">
                <a:moveTo>
                  <a:pt x="0" y="0"/>
                </a:moveTo>
                <a:lnTo>
                  <a:pt x="8115300" y="0"/>
                </a:lnTo>
                <a:lnTo>
                  <a:pt x="8115300" y="7173925"/>
                </a:lnTo>
                <a:lnTo>
                  <a:pt x="0" y="71739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Rectangle 12">
            <a:extLst>
              <a:ext uri="{FF2B5EF4-FFF2-40B4-BE49-F238E27FC236}">
                <a16:creationId xmlns:a16="http://schemas.microsoft.com/office/drawing/2014/main" id="{7B6473EA-8CF2-4978-A4F5-65AE1E3B5800}"/>
              </a:ext>
            </a:extLst>
          </p:cNvPr>
          <p:cNvSpPr/>
          <p:nvPr/>
        </p:nvSpPr>
        <p:spPr>
          <a:xfrm>
            <a:off x="927277" y="8569569"/>
            <a:ext cx="2840279" cy="914400"/>
          </a:xfrm>
          <a:prstGeom prst="rect">
            <a:avLst/>
          </a:prstGeom>
          <a:solidFill>
            <a:srgbClr val="324D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000" dirty="0">
                <a:latin typeface="TT Norms" panose="020B0604020202020204" charset="0"/>
              </a:rPr>
              <a:t>11 DEC, 2024</a:t>
            </a:r>
            <a:endParaRPr lang="en-US" sz="3000" dirty="0">
              <a:latin typeface="TT Norms" panose="020B0604020202020204" charset="0"/>
            </a:endParaRPr>
          </a:p>
        </p:txBody>
      </p:sp>
      <p:sp>
        <p:nvSpPr>
          <p:cNvPr id="16" name="Rectangle 15">
            <a:extLst>
              <a:ext uri="{FF2B5EF4-FFF2-40B4-BE49-F238E27FC236}">
                <a16:creationId xmlns:a16="http://schemas.microsoft.com/office/drawing/2014/main" id="{4F45FB0A-4043-4370-AE27-739D0BA2A1EB}"/>
              </a:ext>
            </a:extLst>
          </p:cNvPr>
          <p:cNvSpPr/>
          <p:nvPr/>
        </p:nvSpPr>
        <p:spPr>
          <a:xfrm>
            <a:off x="4119231" y="8579108"/>
            <a:ext cx="2543883" cy="914400"/>
          </a:xfrm>
          <a:prstGeom prst="rect">
            <a:avLst/>
          </a:prstGeom>
          <a:solidFill>
            <a:srgbClr val="324D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000" dirty="0">
                <a:latin typeface="TT Norms" panose="020B0604020202020204" charset="0"/>
              </a:rPr>
              <a:t>NHÓM 16</a:t>
            </a:r>
            <a:endParaRPr lang="en-US" sz="3000" dirty="0">
              <a:latin typeface="TT Norms"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78989" flipH="1" flipV="1">
            <a:off x="15351820" y="1158275"/>
            <a:ext cx="4712842" cy="2356421"/>
          </a:xfrm>
          <a:custGeom>
            <a:avLst/>
            <a:gdLst/>
            <a:ahLst/>
            <a:cxnLst/>
            <a:rect l="l" t="t" r="r" b="b"/>
            <a:pathLst>
              <a:path w="4712842" h="2356421">
                <a:moveTo>
                  <a:pt x="4712842" y="2356420"/>
                </a:moveTo>
                <a:lnTo>
                  <a:pt x="0" y="2356420"/>
                </a:lnTo>
                <a:lnTo>
                  <a:pt x="0" y="0"/>
                </a:lnTo>
                <a:lnTo>
                  <a:pt x="4712842" y="0"/>
                </a:lnTo>
                <a:lnTo>
                  <a:pt x="4712842" y="2356420"/>
                </a:lnTo>
                <a:close/>
              </a:path>
            </a:pathLst>
          </a:custGeom>
          <a:blipFill>
            <a:blip r:embed="rId2"/>
            <a:stretch>
              <a:fillRect/>
            </a:stretch>
          </a:blipFill>
        </p:spPr>
      </p:sp>
      <p:grpSp>
        <p:nvGrpSpPr>
          <p:cNvPr id="3" name="Group 3"/>
          <p:cNvGrpSpPr/>
          <p:nvPr/>
        </p:nvGrpSpPr>
        <p:grpSpPr>
          <a:xfrm>
            <a:off x="10647129" y="9096878"/>
            <a:ext cx="7640871" cy="1190122"/>
            <a:chOff x="0" y="0"/>
            <a:chExt cx="2012410" cy="313448"/>
          </a:xfrm>
        </p:grpSpPr>
        <p:sp>
          <p:nvSpPr>
            <p:cNvPr id="4" name="Freeform 4"/>
            <p:cNvSpPr/>
            <p:nvPr/>
          </p:nvSpPr>
          <p:spPr>
            <a:xfrm>
              <a:off x="0" y="0"/>
              <a:ext cx="2012410" cy="313448"/>
            </a:xfrm>
            <a:custGeom>
              <a:avLst/>
              <a:gdLst/>
              <a:ahLst/>
              <a:cxnLst/>
              <a:rect l="l" t="t" r="r" b="b"/>
              <a:pathLst>
                <a:path w="2012410" h="313448">
                  <a:moveTo>
                    <a:pt x="0" y="0"/>
                  </a:moveTo>
                  <a:lnTo>
                    <a:pt x="2012410" y="0"/>
                  </a:lnTo>
                  <a:lnTo>
                    <a:pt x="2012410" y="313448"/>
                  </a:lnTo>
                  <a:lnTo>
                    <a:pt x="0" y="313448"/>
                  </a:lnTo>
                  <a:close/>
                </a:path>
              </a:pathLst>
            </a:custGeom>
            <a:solidFill>
              <a:srgbClr val="7B8899"/>
            </a:solidFill>
          </p:spPr>
        </p:sp>
        <p:sp>
          <p:nvSpPr>
            <p:cNvPr id="5" name="TextBox 5"/>
            <p:cNvSpPr txBox="1"/>
            <p:nvPr/>
          </p:nvSpPr>
          <p:spPr>
            <a:xfrm>
              <a:off x="0" y="57150"/>
              <a:ext cx="2012410" cy="256298"/>
            </a:xfrm>
            <a:prstGeom prst="rect">
              <a:avLst/>
            </a:prstGeom>
          </p:spPr>
          <p:txBody>
            <a:bodyPr lIns="50800" tIns="50800" rIns="50800" bIns="50800" rtlCol="0" anchor="ctr"/>
            <a:lstStyle/>
            <a:p>
              <a:pPr algn="ctr">
                <a:lnSpc>
                  <a:spcPts val="2309"/>
                </a:lnSpc>
              </a:pPr>
              <a:endParaRPr/>
            </a:p>
          </p:txBody>
        </p:sp>
      </p:grpSp>
      <p:grpSp>
        <p:nvGrpSpPr>
          <p:cNvPr id="6" name="Group 6"/>
          <p:cNvGrpSpPr/>
          <p:nvPr/>
        </p:nvGrpSpPr>
        <p:grpSpPr>
          <a:xfrm>
            <a:off x="10633947" y="2990940"/>
            <a:ext cx="5661197" cy="6105938"/>
            <a:chOff x="0" y="0"/>
            <a:chExt cx="5448338" cy="5876358"/>
          </a:xfrm>
        </p:grpSpPr>
        <p:sp>
          <p:nvSpPr>
            <p:cNvPr id="7" name="Freeform 7"/>
            <p:cNvSpPr/>
            <p:nvPr/>
          </p:nvSpPr>
          <p:spPr>
            <a:xfrm>
              <a:off x="0" y="0"/>
              <a:ext cx="5448338" cy="5876358"/>
            </a:xfrm>
            <a:custGeom>
              <a:avLst/>
              <a:gdLst/>
              <a:ahLst/>
              <a:cxnLst/>
              <a:rect l="l" t="t" r="r" b="b"/>
              <a:pathLst>
                <a:path w="5448338" h="5876358">
                  <a:moveTo>
                    <a:pt x="0" y="0"/>
                  </a:moveTo>
                  <a:lnTo>
                    <a:pt x="5448338" y="0"/>
                  </a:lnTo>
                  <a:lnTo>
                    <a:pt x="5448338" y="5876358"/>
                  </a:lnTo>
                  <a:lnTo>
                    <a:pt x="0" y="5876358"/>
                  </a:lnTo>
                  <a:close/>
                </a:path>
              </a:pathLst>
            </a:custGeom>
            <a:blipFill>
              <a:blip r:embed="rId3"/>
              <a:stretch>
                <a:fillRect l="-5520" r="-5520"/>
              </a:stretch>
            </a:blipFill>
          </p:spPr>
        </p:sp>
      </p:grpSp>
      <p:sp>
        <p:nvSpPr>
          <p:cNvPr id="8" name="TextBox 8"/>
          <p:cNvSpPr txBox="1"/>
          <p:nvPr/>
        </p:nvSpPr>
        <p:spPr>
          <a:xfrm>
            <a:off x="654674" y="2513580"/>
            <a:ext cx="9424188" cy="1544320"/>
          </a:xfrm>
          <a:prstGeom prst="rect">
            <a:avLst/>
          </a:prstGeom>
        </p:spPr>
        <p:txBody>
          <a:bodyPr lIns="0" tIns="0" rIns="0" bIns="0" rtlCol="0" anchor="t">
            <a:spAutoFit/>
          </a:bodyPr>
          <a:lstStyle/>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-LCD </a:t>
            </a:r>
            <a:r>
              <a:rPr lang="en-US" sz="2199" dirty="0" err="1">
                <a:solidFill>
                  <a:srgbClr val="324D7E"/>
                </a:solidFill>
                <a:latin typeface="TT Norms"/>
                <a:ea typeface="TT Norms"/>
                <a:cs typeface="TT Norms"/>
                <a:sym typeface="TT Norms"/>
              </a:rPr>
              <a:t>ký</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tự</a:t>
            </a:r>
            <a:r>
              <a:rPr lang="en-US" sz="2199" dirty="0">
                <a:solidFill>
                  <a:srgbClr val="324D7E"/>
                </a:solidFill>
                <a:latin typeface="TT Norms"/>
                <a:ea typeface="TT Norms"/>
                <a:cs typeface="TT Norms"/>
                <a:sym typeface="TT Norms"/>
              </a:rPr>
              <a:t> 16x2 </a:t>
            </a:r>
            <a:r>
              <a:rPr lang="en-US" sz="2199" dirty="0" err="1">
                <a:solidFill>
                  <a:srgbClr val="324D7E"/>
                </a:solidFill>
                <a:latin typeface="TT Norms"/>
                <a:ea typeface="TT Norms"/>
                <a:cs typeface="TT Norms"/>
                <a:sym typeface="TT Norms"/>
              </a:rPr>
              <a:t>chữ</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đen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nền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vàng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xanh</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có</a:t>
            </a:r>
            <a:r>
              <a:rPr lang="en-US" sz="2199" dirty="0">
                <a:solidFill>
                  <a:srgbClr val="324D7E"/>
                </a:solidFill>
                <a:latin typeface="TT Norms"/>
                <a:ea typeface="TT Norms"/>
                <a:cs typeface="TT Norms"/>
                <a:sym typeface="TT Norms"/>
              </a:rPr>
              <a:t> IC </a:t>
            </a:r>
            <a:r>
              <a:rPr lang="en-US" sz="2199" dirty="0" err="1">
                <a:solidFill>
                  <a:srgbClr val="324D7E"/>
                </a:solidFill>
                <a:latin typeface="TT Norms"/>
                <a:ea typeface="TT Norms"/>
                <a:cs typeface="TT Norms"/>
                <a:sym typeface="TT Norms"/>
              </a:rPr>
              <a:t>điều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khiển</a:t>
            </a:r>
            <a:r>
              <a:rPr lang="en-US" sz="2199" dirty="0">
                <a:solidFill>
                  <a:srgbClr val="324D7E"/>
                </a:solidFill>
                <a:latin typeface="TT Norms"/>
                <a:ea typeface="TT Norms"/>
                <a:cs typeface="TT Norms"/>
                <a:sym typeface="TT Norms"/>
              </a:rPr>
              <a:t> HD44780 Super Twisted Nematic (STN) LCD. Giao </a:t>
            </a:r>
            <a:r>
              <a:rPr lang="en-US" sz="2199" dirty="0" err="1">
                <a:solidFill>
                  <a:srgbClr val="324D7E"/>
                </a:solidFill>
                <a:latin typeface="TT Norms"/>
                <a:ea typeface="TT Norms"/>
                <a:cs typeface="TT Norms"/>
                <a:sym typeface="TT Norms"/>
              </a:rPr>
              <a:t>tiếp</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đơn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giản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với</a:t>
            </a:r>
            <a:r>
              <a:rPr lang="en-US" sz="2199" dirty="0">
                <a:solidFill>
                  <a:srgbClr val="324D7E"/>
                </a:solidFill>
                <a:latin typeface="TT Norms"/>
                <a:ea typeface="TT Norms"/>
                <a:cs typeface="TT Norms"/>
                <a:sym typeface="TT Norms"/>
              </a:rPr>
              <a:t> 4bit </a:t>
            </a:r>
            <a:r>
              <a:rPr lang="en-US" sz="2199" dirty="0" err="1">
                <a:solidFill>
                  <a:srgbClr val="324D7E"/>
                </a:solidFill>
                <a:latin typeface="TT Norms"/>
                <a:ea typeface="TT Norms"/>
                <a:cs typeface="TT Norms"/>
                <a:sym typeface="TT Norms"/>
              </a:rPr>
              <a:t>hoặc</a:t>
            </a:r>
            <a:r>
              <a:rPr lang="en-US" sz="2199" dirty="0">
                <a:solidFill>
                  <a:srgbClr val="324D7E"/>
                </a:solidFill>
                <a:latin typeface="TT Norms"/>
                <a:ea typeface="TT Norms"/>
                <a:cs typeface="TT Norms"/>
                <a:sym typeface="TT Norms"/>
              </a:rPr>
              <a:t> 8bit. Giao </a:t>
            </a:r>
            <a:r>
              <a:rPr lang="en-US" sz="2199" dirty="0" err="1">
                <a:solidFill>
                  <a:srgbClr val="324D7E"/>
                </a:solidFill>
                <a:latin typeface="TT Norms"/>
                <a:ea typeface="TT Norms"/>
                <a:cs typeface="TT Norms"/>
                <a:sym typeface="TT Norms"/>
              </a:rPr>
              <a:t>tiếp</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dễ</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dàng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với</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các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loại</a:t>
            </a:r>
            <a:r>
              <a:rPr lang="en-US" sz="2199" dirty="0">
                <a:solidFill>
                  <a:srgbClr val="324D7E"/>
                </a:solidFill>
                <a:latin typeface="TT Norms"/>
                <a:ea typeface="TT Norms"/>
                <a:cs typeface="TT Norms"/>
                <a:sym typeface="TT Norms"/>
              </a:rPr>
              <a:t> vi </a:t>
            </a:r>
            <a:r>
              <a:rPr lang="en-US" sz="2199" dirty="0" err="1">
                <a:solidFill>
                  <a:srgbClr val="324D7E"/>
                </a:solidFill>
                <a:latin typeface="TT Norms"/>
                <a:ea typeface="TT Norms"/>
                <a:cs typeface="TT Norms"/>
                <a:sym typeface="TT Norms"/>
              </a:rPr>
              <a:t>điều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khiển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và</a:t>
            </a:r>
            <a:r>
              <a:rPr lang="en-US" sz="2199" dirty="0">
                <a:solidFill>
                  <a:srgbClr val="324D7E"/>
                </a:solidFill>
                <a:latin typeface="TT Norms"/>
                <a:ea typeface="TT Norms"/>
                <a:cs typeface="TT Norms"/>
                <a:sym typeface="TT Norms"/>
              </a:rPr>
              <a:t> board Arduino, ATMEL AVR </a:t>
            </a:r>
            <a:r>
              <a:rPr lang="en-US" sz="2199" dirty="0" err="1">
                <a:solidFill>
                  <a:srgbClr val="324D7E"/>
                </a:solidFill>
                <a:latin typeface="TT Norms"/>
                <a:ea typeface="TT Norms"/>
                <a:cs typeface="TT Norms"/>
                <a:sym typeface="TT Norms"/>
              </a:rPr>
              <a:t>hoặc</a:t>
            </a:r>
            <a:r>
              <a:rPr lang="en-US" sz="2199" dirty="0">
                <a:solidFill>
                  <a:srgbClr val="324D7E"/>
                </a:solidFill>
                <a:latin typeface="TT Norms"/>
                <a:ea typeface="TT Norms"/>
                <a:cs typeface="TT Norms"/>
                <a:sym typeface="TT Norms"/>
              </a:rPr>
              <a:t> PIC.</a:t>
            </a:r>
          </a:p>
        </p:txBody>
      </p:sp>
      <p:sp>
        <p:nvSpPr>
          <p:cNvPr id="9" name="TextBox 9"/>
          <p:cNvSpPr txBox="1"/>
          <p:nvPr/>
        </p:nvSpPr>
        <p:spPr>
          <a:xfrm>
            <a:off x="1028700" y="4149984"/>
            <a:ext cx="9424188" cy="3887470"/>
          </a:xfrm>
          <a:prstGeom prst="rect">
            <a:avLst/>
          </a:prstGeom>
        </p:spPr>
        <p:txBody>
          <a:bodyPr lIns="0" tIns="0" rIns="0" bIns="0" rtlCol="0" anchor="t">
            <a:spAutoFit/>
          </a:bodyPr>
          <a:lstStyle/>
          <a:p>
            <a:pPr algn="l">
              <a:lnSpc>
                <a:spcPts val="3079"/>
              </a:lnSpc>
            </a:pPr>
            <a:r>
              <a:rPr lang="en-US" sz="2199" dirty="0" err="1">
                <a:solidFill>
                  <a:srgbClr val="324D7E"/>
                </a:solidFill>
                <a:latin typeface="TT Norms"/>
                <a:ea typeface="TT Norms"/>
                <a:cs typeface="TT Norms"/>
                <a:sym typeface="TT Norms"/>
              </a:rPr>
              <a:t>Thông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số</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kĩ</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thuật</a:t>
            </a:r>
            <a:r>
              <a:rPr lang="en-US" sz="2199" dirty="0">
                <a:solidFill>
                  <a:srgbClr val="324D7E"/>
                </a:solidFill>
                <a:latin typeface="TT Norms"/>
                <a:ea typeface="TT Norms"/>
                <a:cs typeface="TT Norms"/>
                <a:sym typeface="TT Norms"/>
              </a:rPr>
              <a:t>:</a:t>
            </a:r>
          </a:p>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·LCD STN </a:t>
            </a:r>
            <a:r>
              <a:rPr lang="en-US" sz="2199" dirty="0" err="1">
                <a:solidFill>
                  <a:srgbClr val="324D7E"/>
                </a:solidFill>
                <a:latin typeface="TT Norms"/>
                <a:ea typeface="TT Norms"/>
                <a:cs typeface="TT Norms"/>
                <a:sym typeface="TT Norms"/>
              </a:rPr>
              <a:t>độ</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tương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phản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cao</a:t>
            </a:r>
            <a:r>
              <a:rPr lang="en-US" sz="2199" dirty="0">
                <a:solidFill>
                  <a:srgbClr val="324D7E"/>
                </a:solidFill>
                <a:latin typeface="TT Norms"/>
                <a:ea typeface="TT Norms"/>
                <a:cs typeface="TT Norms"/>
                <a:sym typeface="TT Norms"/>
              </a:rPr>
              <a:t> 16x2</a:t>
            </a:r>
          </a:p>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a:t>
            </a:r>
            <a:r>
              <a:rPr lang="en-US" sz="2199" dirty="0" err="1">
                <a:solidFill>
                  <a:srgbClr val="324D7E"/>
                </a:solidFill>
                <a:latin typeface="TT Norms"/>
                <a:ea typeface="TT Norms"/>
                <a:cs typeface="TT Norms"/>
                <a:sym typeface="TT Norms"/>
              </a:rPr>
              <a:t>Chữ</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đen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nền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vàng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xanh</a:t>
            </a:r>
            <a:endParaRPr lang="en-US" sz="2199" dirty="0">
              <a:solidFill>
                <a:srgbClr val="324D7E"/>
              </a:solidFill>
              <a:latin typeface="TT Norms"/>
              <a:ea typeface="TT Norms"/>
              <a:cs typeface="TT Norms"/>
              <a:sym typeface="TT Norms"/>
            </a:endParaRPr>
          </a:p>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a:t>
            </a:r>
            <a:r>
              <a:rPr lang="en-US" sz="2199" dirty="0" err="1">
                <a:solidFill>
                  <a:srgbClr val="324D7E"/>
                </a:solidFill>
                <a:latin typeface="TT Norms"/>
                <a:ea typeface="TT Norms"/>
                <a:cs typeface="TT Norms"/>
                <a:sym typeface="TT Norms"/>
              </a:rPr>
              <a:t>Điện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áp</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hoạt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động</a:t>
            </a:r>
            <a:r>
              <a:rPr lang="en-US" sz="2199" dirty="0">
                <a:solidFill>
                  <a:srgbClr val="324D7E"/>
                </a:solidFill>
                <a:latin typeface="TT Norms"/>
                <a:ea typeface="TT Norms"/>
                <a:cs typeface="TT Norms"/>
                <a:sym typeface="TT Norms"/>
              </a:rPr>
              <a:t>: +5.0VDC</a:t>
            </a:r>
          </a:p>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a:t>
            </a:r>
            <a:r>
              <a:rPr lang="en-US" sz="2199" dirty="0" err="1">
                <a:solidFill>
                  <a:srgbClr val="324D7E"/>
                </a:solidFill>
                <a:latin typeface="TT Norms"/>
                <a:ea typeface="TT Norms"/>
                <a:cs typeface="TT Norms"/>
                <a:sym typeface="TT Norms"/>
              </a:rPr>
              <a:t>Đèn</a:t>
            </a:r>
            <a:r>
              <a:rPr lang="en-US" sz="2199" dirty="0">
                <a:solidFill>
                  <a:srgbClr val="324D7E"/>
                </a:solidFill>
                <a:latin typeface="TT Norms"/>
                <a:ea typeface="TT Norms"/>
                <a:cs typeface="TT Norms"/>
                <a:sym typeface="TT Norms"/>
              </a:rPr>
              <a:t> LED </a:t>
            </a:r>
            <a:r>
              <a:rPr lang="en-US" sz="2199" dirty="0" err="1">
                <a:solidFill>
                  <a:srgbClr val="324D7E"/>
                </a:solidFill>
                <a:latin typeface="TT Norms"/>
                <a:ea typeface="TT Norms"/>
                <a:cs typeface="TT Norms"/>
                <a:sym typeface="TT Norms"/>
              </a:rPr>
              <a:t>nền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vàng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xanh</a:t>
            </a:r>
            <a:endParaRPr lang="en-US" sz="2199" dirty="0">
              <a:solidFill>
                <a:srgbClr val="324D7E"/>
              </a:solidFill>
              <a:latin typeface="TT Norms"/>
              <a:ea typeface="TT Norms"/>
              <a:cs typeface="TT Norms"/>
              <a:sym typeface="TT Norms"/>
            </a:endParaRPr>
          </a:p>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a:t>
            </a:r>
            <a:r>
              <a:rPr lang="en-US" sz="2199" dirty="0" err="1">
                <a:solidFill>
                  <a:srgbClr val="324D7E"/>
                </a:solidFill>
                <a:latin typeface="TT Norms"/>
                <a:ea typeface="TT Norms"/>
                <a:cs typeface="TT Norms"/>
                <a:sym typeface="TT Norms"/>
              </a:rPr>
              <a:t>Ký</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tự</a:t>
            </a:r>
            <a:r>
              <a:rPr lang="en-US" sz="2199" dirty="0">
                <a:solidFill>
                  <a:srgbClr val="324D7E"/>
                </a:solidFill>
                <a:latin typeface="TT Norms"/>
                <a:ea typeface="TT Norms"/>
                <a:cs typeface="TT Norms"/>
                <a:sym typeface="TT Norms"/>
              </a:rPr>
              <a:t> 5x8 dot</a:t>
            </a:r>
          </a:p>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·IC </a:t>
            </a:r>
            <a:r>
              <a:rPr lang="en-US" sz="2199" dirty="0" err="1">
                <a:solidFill>
                  <a:srgbClr val="324D7E"/>
                </a:solidFill>
                <a:latin typeface="TT Norms"/>
                <a:ea typeface="TT Norms"/>
                <a:cs typeface="TT Norms"/>
                <a:sym typeface="TT Norms"/>
              </a:rPr>
              <a:t>điều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khiển</a:t>
            </a:r>
            <a:r>
              <a:rPr lang="en-US" sz="2199" dirty="0">
                <a:solidFill>
                  <a:srgbClr val="324D7E"/>
                </a:solidFill>
                <a:latin typeface="TT Norms"/>
                <a:ea typeface="TT Norms"/>
                <a:cs typeface="TT Norms"/>
                <a:sym typeface="TT Norms"/>
              </a:rPr>
              <a:t> HD44780 </a:t>
            </a:r>
            <a:r>
              <a:rPr lang="en-US" sz="2199" dirty="0" err="1">
                <a:solidFill>
                  <a:srgbClr val="324D7E"/>
                </a:solidFill>
                <a:latin typeface="TT Norms"/>
                <a:ea typeface="TT Norms"/>
                <a:cs typeface="TT Norms"/>
                <a:sym typeface="TT Norms"/>
              </a:rPr>
              <a:t>hoặc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tương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đương</a:t>
            </a:r>
            <a:endParaRPr lang="en-US" sz="2199" dirty="0">
              <a:solidFill>
                <a:srgbClr val="324D7E"/>
              </a:solidFill>
              <a:latin typeface="TT Norms"/>
              <a:ea typeface="TT Norms"/>
              <a:cs typeface="TT Norms"/>
              <a:sym typeface="TT Norms"/>
            </a:endParaRPr>
          </a:p>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·Giao </a:t>
            </a:r>
            <a:r>
              <a:rPr lang="en-US" sz="2199" dirty="0" err="1">
                <a:solidFill>
                  <a:srgbClr val="324D7E"/>
                </a:solidFill>
                <a:latin typeface="TT Norms"/>
                <a:ea typeface="TT Norms"/>
                <a:cs typeface="TT Norms"/>
                <a:sym typeface="TT Norms"/>
              </a:rPr>
              <a:t>tiếp</a:t>
            </a:r>
            <a:r>
              <a:rPr lang="en-US" sz="2199" dirty="0">
                <a:solidFill>
                  <a:srgbClr val="324D7E"/>
                </a:solidFill>
                <a:latin typeface="TT Norms"/>
                <a:ea typeface="TT Norms"/>
                <a:cs typeface="TT Norms"/>
                <a:sym typeface="TT Norms"/>
              </a:rPr>
              <a:t> 4 or 8 bit</a:t>
            </a:r>
          </a:p>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·Module: 80.0 x 36.0 x 13.5mm</a:t>
            </a:r>
          </a:p>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a:t>
            </a:r>
            <a:r>
              <a:rPr lang="en-US" sz="2199" dirty="0" err="1">
                <a:solidFill>
                  <a:srgbClr val="324D7E"/>
                </a:solidFill>
                <a:latin typeface="TT Norms"/>
                <a:ea typeface="TT Norms"/>
                <a:cs typeface="TT Norms"/>
                <a:sym typeface="TT Norms"/>
              </a:rPr>
              <a:t>Khung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chữ</a:t>
            </a:r>
            <a:r>
              <a:rPr lang="en-US" sz="2199" dirty="0">
                <a:solidFill>
                  <a:srgbClr val="324D7E"/>
                </a:solidFill>
                <a:latin typeface="TT Norms"/>
                <a:ea typeface="TT Norms"/>
                <a:cs typeface="TT Norms"/>
                <a:sym typeface="TT Norms"/>
              </a:rPr>
              <a:t>: 66.0 x 16.0mm</a:t>
            </a:r>
          </a:p>
        </p:txBody>
      </p:sp>
      <p:sp>
        <p:nvSpPr>
          <p:cNvPr id="10" name="TextBox 10"/>
          <p:cNvSpPr txBox="1"/>
          <p:nvPr/>
        </p:nvSpPr>
        <p:spPr>
          <a:xfrm>
            <a:off x="1028700" y="904875"/>
            <a:ext cx="7515492" cy="1184275"/>
          </a:xfrm>
          <a:prstGeom prst="rect">
            <a:avLst/>
          </a:prstGeom>
        </p:spPr>
        <p:txBody>
          <a:bodyPr lIns="0" tIns="0" rIns="0" bIns="0" rtlCol="0" anchor="t">
            <a:spAutoFit/>
          </a:bodyPr>
          <a:lstStyle/>
          <a:p>
            <a:pPr marL="0" lvl="0" indent="0" algn="l">
              <a:lnSpc>
                <a:spcPts val="9799"/>
              </a:lnSpc>
            </a:pPr>
            <a:r>
              <a:rPr lang="en-US" sz="6999" spc="699" dirty="0">
                <a:solidFill>
                  <a:srgbClr val="324D7E"/>
                </a:solidFill>
                <a:latin typeface="Anton"/>
                <a:ea typeface="Anton"/>
                <a:cs typeface="Anton"/>
                <a:sym typeface="Anton"/>
              </a:rPr>
              <a:t>3.2 LCD 1602</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78989" flipH="1" flipV="1">
            <a:off x="15351820" y="1158275"/>
            <a:ext cx="4712842" cy="2356421"/>
          </a:xfrm>
          <a:custGeom>
            <a:avLst/>
            <a:gdLst/>
            <a:ahLst/>
            <a:cxnLst/>
            <a:rect l="l" t="t" r="r" b="b"/>
            <a:pathLst>
              <a:path w="4712842" h="2356421">
                <a:moveTo>
                  <a:pt x="4712842" y="2356420"/>
                </a:moveTo>
                <a:lnTo>
                  <a:pt x="0" y="2356420"/>
                </a:lnTo>
                <a:lnTo>
                  <a:pt x="0" y="0"/>
                </a:lnTo>
                <a:lnTo>
                  <a:pt x="4712842" y="0"/>
                </a:lnTo>
                <a:lnTo>
                  <a:pt x="4712842" y="2356420"/>
                </a:lnTo>
                <a:close/>
              </a:path>
            </a:pathLst>
          </a:custGeom>
          <a:blipFill>
            <a:blip r:embed="rId2"/>
            <a:stretch>
              <a:fillRect/>
            </a:stretch>
          </a:blipFill>
        </p:spPr>
      </p:sp>
      <p:grpSp>
        <p:nvGrpSpPr>
          <p:cNvPr id="3" name="Group 3"/>
          <p:cNvGrpSpPr/>
          <p:nvPr/>
        </p:nvGrpSpPr>
        <p:grpSpPr>
          <a:xfrm>
            <a:off x="10647129" y="8576823"/>
            <a:ext cx="7640871" cy="1710177"/>
            <a:chOff x="0" y="0"/>
            <a:chExt cx="2012410" cy="450417"/>
          </a:xfrm>
        </p:grpSpPr>
        <p:sp>
          <p:nvSpPr>
            <p:cNvPr id="4" name="Freeform 4"/>
            <p:cNvSpPr/>
            <p:nvPr/>
          </p:nvSpPr>
          <p:spPr>
            <a:xfrm>
              <a:off x="0" y="0"/>
              <a:ext cx="2012410" cy="450417"/>
            </a:xfrm>
            <a:custGeom>
              <a:avLst/>
              <a:gdLst/>
              <a:ahLst/>
              <a:cxnLst/>
              <a:rect l="l" t="t" r="r" b="b"/>
              <a:pathLst>
                <a:path w="2012410" h="450417">
                  <a:moveTo>
                    <a:pt x="0" y="0"/>
                  </a:moveTo>
                  <a:lnTo>
                    <a:pt x="2012410" y="0"/>
                  </a:lnTo>
                  <a:lnTo>
                    <a:pt x="2012410" y="450417"/>
                  </a:lnTo>
                  <a:lnTo>
                    <a:pt x="0" y="450417"/>
                  </a:lnTo>
                  <a:close/>
                </a:path>
              </a:pathLst>
            </a:custGeom>
            <a:solidFill>
              <a:srgbClr val="7B8899"/>
            </a:solidFill>
          </p:spPr>
        </p:sp>
        <p:sp>
          <p:nvSpPr>
            <p:cNvPr id="5" name="TextBox 5"/>
            <p:cNvSpPr txBox="1"/>
            <p:nvPr/>
          </p:nvSpPr>
          <p:spPr>
            <a:xfrm>
              <a:off x="0" y="57150"/>
              <a:ext cx="2012410" cy="393267"/>
            </a:xfrm>
            <a:prstGeom prst="rect">
              <a:avLst/>
            </a:prstGeom>
          </p:spPr>
          <p:txBody>
            <a:bodyPr lIns="50800" tIns="50800" rIns="50800" bIns="50800" rtlCol="0" anchor="ctr"/>
            <a:lstStyle/>
            <a:p>
              <a:pPr algn="ctr">
                <a:lnSpc>
                  <a:spcPts val="2309"/>
                </a:lnSpc>
              </a:pPr>
              <a:endParaRPr/>
            </a:p>
          </p:txBody>
        </p:sp>
      </p:grpSp>
      <p:grpSp>
        <p:nvGrpSpPr>
          <p:cNvPr id="6" name="Group 6"/>
          <p:cNvGrpSpPr/>
          <p:nvPr/>
        </p:nvGrpSpPr>
        <p:grpSpPr>
          <a:xfrm>
            <a:off x="10647129" y="2178050"/>
            <a:ext cx="7024117" cy="7242175"/>
            <a:chOff x="0" y="0"/>
            <a:chExt cx="5448338" cy="5617478"/>
          </a:xfrm>
        </p:grpSpPr>
        <p:sp>
          <p:nvSpPr>
            <p:cNvPr id="7" name="Freeform 7"/>
            <p:cNvSpPr/>
            <p:nvPr/>
          </p:nvSpPr>
          <p:spPr>
            <a:xfrm>
              <a:off x="0" y="0"/>
              <a:ext cx="5448338" cy="5617478"/>
            </a:xfrm>
            <a:custGeom>
              <a:avLst/>
              <a:gdLst/>
              <a:ahLst/>
              <a:cxnLst/>
              <a:rect l="l" t="t" r="r" b="b"/>
              <a:pathLst>
                <a:path w="5448338" h="5617478">
                  <a:moveTo>
                    <a:pt x="0" y="0"/>
                  </a:moveTo>
                  <a:lnTo>
                    <a:pt x="5448338" y="0"/>
                  </a:lnTo>
                  <a:lnTo>
                    <a:pt x="5448338" y="5617478"/>
                  </a:lnTo>
                  <a:lnTo>
                    <a:pt x="0" y="5617478"/>
                  </a:lnTo>
                  <a:close/>
                </a:path>
              </a:pathLst>
            </a:custGeom>
            <a:blipFill>
              <a:blip r:embed="rId3"/>
              <a:stretch>
                <a:fillRect l="-1552" r="-1552"/>
              </a:stretch>
            </a:blipFill>
          </p:spPr>
        </p:sp>
      </p:grpSp>
      <p:sp>
        <p:nvSpPr>
          <p:cNvPr id="8" name="TextBox 8"/>
          <p:cNvSpPr txBox="1"/>
          <p:nvPr/>
        </p:nvSpPr>
        <p:spPr>
          <a:xfrm>
            <a:off x="654674" y="2513580"/>
            <a:ext cx="9424188" cy="2325370"/>
          </a:xfrm>
          <a:prstGeom prst="rect">
            <a:avLst/>
          </a:prstGeom>
        </p:spPr>
        <p:txBody>
          <a:bodyPr lIns="0" tIns="0" rIns="0" bIns="0" rtlCol="0" anchor="t">
            <a:spAutoFit/>
          </a:bodyPr>
          <a:lstStyle/>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-RTC (Real-Time Clock) </a:t>
            </a:r>
            <a:r>
              <a:rPr lang="en-US" sz="2199" dirty="0" err="1">
                <a:solidFill>
                  <a:srgbClr val="324D7E"/>
                </a:solidFill>
                <a:latin typeface="TT Norms"/>
                <a:ea typeface="TT Norms"/>
                <a:cs typeface="TT Norms"/>
                <a:sym typeface="TT Norms"/>
              </a:rPr>
              <a:t>là</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một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linh</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kiện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hoặc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mạch</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điện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tử</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dùng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để</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duy</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trì</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đồng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hồ</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thời</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gian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thực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trong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các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thiết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bị</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điện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tử</a:t>
            </a:r>
            <a:r>
              <a:rPr lang="en-US" sz="2199" dirty="0">
                <a:solidFill>
                  <a:srgbClr val="324D7E"/>
                </a:solidFill>
                <a:latin typeface="TT Norms"/>
                <a:ea typeface="TT Norms"/>
                <a:cs typeface="TT Norms"/>
                <a:sym typeface="TT Norms"/>
              </a:rPr>
              <a:t>. RTC </a:t>
            </a:r>
            <a:r>
              <a:rPr lang="en-US" sz="2199" dirty="0" err="1">
                <a:solidFill>
                  <a:srgbClr val="324D7E"/>
                </a:solidFill>
                <a:latin typeface="TT Norms"/>
                <a:ea typeface="TT Norms"/>
                <a:cs typeface="TT Norms"/>
                <a:sym typeface="TT Norms"/>
              </a:rPr>
              <a:t>thường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được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sử</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dụng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để</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cung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cấp</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thông</a:t>
            </a:r>
            <a:r>
              <a:rPr lang="en-US" sz="2199" dirty="0">
                <a:solidFill>
                  <a:srgbClr val="324D7E"/>
                </a:solidFill>
                <a:latin typeface="TT Norms"/>
                <a:ea typeface="TT Norms"/>
                <a:cs typeface="TT Norms"/>
                <a:sym typeface="TT Norms"/>
              </a:rPr>
              <a:t> tin </a:t>
            </a:r>
            <a:r>
              <a:rPr lang="en-US" sz="2199" dirty="0" err="1">
                <a:solidFill>
                  <a:srgbClr val="324D7E"/>
                </a:solidFill>
                <a:latin typeface="TT Norms"/>
                <a:ea typeface="TT Norms"/>
                <a:cs typeface="TT Norms"/>
                <a:sym typeface="TT Norms"/>
              </a:rPr>
              <a:t>về</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thời</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gian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và</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ngày</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tháng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chính</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xác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trong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các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ứng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dụng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như</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máy</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tính</a:t>
            </a:r>
            <a:r>
              <a:rPr lang="en-US" sz="2199" dirty="0">
                <a:solidFill>
                  <a:srgbClr val="324D7E"/>
                </a:solidFill>
                <a:latin typeface="TT Norms"/>
                <a:ea typeface="TT Norms"/>
                <a:cs typeface="TT Norms"/>
                <a:sym typeface="TT Norms"/>
              </a:rPr>
              <a:t>, vi </a:t>
            </a:r>
            <a:r>
              <a:rPr lang="en-US" sz="2199" dirty="0" err="1">
                <a:solidFill>
                  <a:srgbClr val="324D7E"/>
                </a:solidFill>
                <a:latin typeface="TT Norms"/>
                <a:ea typeface="TT Norms"/>
                <a:cs typeface="TT Norms"/>
                <a:sym typeface="TT Norms"/>
              </a:rPr>
              <a:t>điều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khiển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đồng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hồ</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số</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thiết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bị</a:t>
            </a:r>
            <a:r>
              <a:rPr lang="en-US" sz="2199" dirty="0">
                <a:solidFill>
                  <a:srgbClr val="324D7E"/>
                </a:solidFill>
                <a:latin typeface="TT Norms"/>
                <a:ea typeface="TT Norms"/>
                <a:cs typeface="TT Norms"/>
                <a:sym typeface="TT Norms"/>
              </a:rPr>
              <a:t> IoT, </a:t>
            </a:r>
            <a:r>
              <a:rPr lang="en-US" sz="2199" dirty="0" err="1">
                <a:solidFill>
                  <a:srgbClr val="324D7E"/>
                </a:solidFill>
                <a:latin typeface="TT Norms"/>
                <a:ea typeface="TT Norms"/>
                <a:cs typeface="TT Norms"/>
                <a:sym typeface="TT Norms"/>
              </a:rPr>
              <a:t>và</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nhiều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hệ</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thống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khác</a:t>
            </a:r>
            <a:r>
              <a:rPr lang="en-US" sz="2199" dirty="0">
                <a:solidFill>
                  <a:srgbClr val="324D7E"/>
                </a:solidFill>
                <a:latin typeface="TT Norms"/>
                <a:ea typeface="TT Norms"/>
                <a:cs typeface="TT Norms"/>
                <a:sym typeface="TT Norms"/>
              </a:rPr>
              <a:t>.</a:t>
            </a:r>
          </a:p>
          <a:p>
            <a:pPr marL="474979" lvl="1" indent="-237490" algn="l">
              <a:lnSpc>
                <a:spcPts val="3079"/>
              </a:lnSpc>
              <a:buFont typeface="Arial"/>
              <a:buChar char="•"/>
            </a:pPr>
            <a:endParaRPr lang="en-US" sz="2199" dirty="0">
              <a:solidFill>
                <a:srgbClr val="324D7E"/>
              </a:solidFill>
              <a:latin typeface="TT Norms"/>
              <a:ea typeface="TT Norms"/>
              <a:cs typeface="TT Norms"/>
              <a:sym typeface="TT Norms"/>
            </a:endParaRPr>
          </a:p>
        </p:txBody>
      </p:sp>
      <p:sp>
        <p:nvSpPr>
          <p:cNvPr id="9" name="TextBox 9"/>
          <p:cNvSpPr txBox="1"/>
          <p:nvPr/>
        </p:nvSpPr>
        <p:spPr>
          <a:xfrm>
            <a:off x="654674" y="4436911"/>
            <a:ext cx="9424188" cy="3887470"/>
          </a:xfrm>
          <a:prstGeom prst="rect">
            <a:avLst/>
          </a:prstGeom>
        </p:spPr>
        <p:txBody>
          <a:bodyPr lIns="0" tIns="0" rIns="0" bIns="0" rtlCol="0" anchor="t">
            <a:spAutoFit/>
          </a:bodyPr>
          <a:lstStyle/>
          <a:p>
            <a:pPr marL="474979" lvl="1" indent="-237490" algn="l">
              <a:lnSpc>
                <a:spcPts val="3079"/>
              </a:lnSpc>
              <a:buFont typeface="Arial"/>
              <a:buChar char="•"/>
            </a:pPr>
            <a:r>
              <a:rPr lang="en-US" sz="2199" dirty="0" err="1">
                <a:solidFill>
                  <a:srgbClr val="324D7E"/>
                </a:solidFill>
                <a:latin typeface="TT Norms"/>
                <a:ea typeface="TT Norms"/>
                <a:cs typeface="TT Norms"/>
                <a:sym typeface="TT Norms"/>
              </a:rPr>
              <a:t>Thông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số</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kĩ</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thuật</a:t>
            </a:r>
            <a:r>
              <a:rPr lang="en-US" sz="2199" dirty="0">
                <a:solidFill>
                  <a:srgbClr val="324D7E"/>
                </a:solidFill>
                <a:latin typeface="TT Norms"/>
                <a:ea typeface="TT Norms"/>
                <a:cs typeface="TT Norms"/>
                <a:sym typeface="TT Norms"/>
              </a:rPr>
              <a:t>:</a:t>
            </a:r>
          </a:p>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a:t>
            </a:r>
            <a:r>
              <a:rPr lang="en-US" sz="2199" dirty="0" err="1">
                <a:solidFill>
                  <a:srgbClr val="324D7E"/>
                </a:solidFill>
                <a:latin typeface="TT Norms"/>
                <a:ea typeface="TT Norms"/>
                <a:cs typeface="TT Norms"/>
                <a:sym typeface="TT Norms"/>
              </a:rPr>
              <a:t>Điện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áp</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hoạt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động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thường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từ</a:t>
            </a:r>
            <a:r>
              <a:rPr lang="en-US" sz="2199" dirty="0">
                <a:solidFill>
                  <a:srgbClr val="324D7E"/>
                </a:solidFill>
                <a:latin typeface="TT Norms"/>
                <a:ea typeface="TT Norms"/>
                <a:cs typeface="TT Norms"/>
                <a:sym typeface="TT Norms"/>
              </a:rPr>
              <a:t> 2V </a:t>
            </a:r>
            <a:r>
              <a:rPr lang="en-US" sz="2199" dirty="0" err="1">
                <a:solidFill>
                  <a:srgbClr val="324D7E"/>
                </a:solidFill>
                <a:latin typeface="TT Norms"/>
                <a:ea typeface="TT Norms"/>
                <a:cs typeface="TT Norms"/>
                <a:sym typeface="TT Norms"/>
              </a:rPr>
              <a:t>đến</a:t>
            </a:r>
            <a:r>
              <a:rPr lang="en-US" sz="2199" dirty="0">
                <a:solidFill>
                  <a:srgbClr val="324D7E"/>
                </a:solidFill>
                <a:latin typeface="TT Norms"/>
                <a:ea typeface="TT Norms"/>
                <a:cs typeface="TT Norms"/>
                <a:sym typeface="TT Norms"/>
              </a:rPr>
              <a:t> 5.5V (</a:t>
            </a:r>
            <a:r>
              <a:rPr lang="en-US" sz="2199" dirty="0" err="1">
                <a:solidFill>
                  <a:srgbClr val="324D7E"/>
                </a:solidFill>
                <a:latin typeface="TT Norms"/>
                <a:ea typeface="TT Norms"/>
                <a:cs typeface="TT Norms"/>
                <a:sym typeface="TT Norms"/>
              </a:rPr>
              <a:t>tùy</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vào</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loại</a:t>
            </a:r>
            <a:r>
              <a:rPr lang="en-US" sz="2199" dirty="0">
                <a:solidFill>
                  <a:srgbClr val="324D7E"/>
                </a:solidFill>
                <a:latin typeface="TT Norms"/>
                <a:ea typeface="TT Norms"/>
                <a:cs typeface="TT Norms"/>
                <a:sym typeface="TT Norms"/>
              </a:rPr>
              <a:t> RTC).</a:t>
            </a:r>
          </a:p>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a:t>
            </a:r>
            <a:r>
              <a:rPr lang="en-US" sz="2199" dirty="0" err="1">
                <a:solidFill>
                  <a:srgbClr val="324D7E"/>
                </a:solidFill>
                <a:latin typeface="TT Norms"/>
                <a:ea typeface="TT Norms"/>
                <a:cs typeface="TT Norms"/>
                <a:sym typeface="TT Norms"/>
              </a:rPr>
              <a:t>Tần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số</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đồng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hồ</a:t>
            </a:r>
            <a:r>
              <a:rPr lang="en-US" sz="2199" dirty="0">
                <a:solidFill>
                  <a:srgbClr val="324D7E"/>
                </a:solidFill>
                <a:latin typeface="TT Norms"/>
                <a:ea typeface="TT Norms"/>
                <a:cs typeface="TT Norms"/>
                <a:sym typeface="TT Norms"/>
              </a:rPr>
              <a:t> (Clock Frequency): RTC </a:t>
            </a:r>
            <a:r>
              <a:rPr lang="en-US" sz="2199" dirty="0" err="1">
                <a:solidFill>
                  <a:srgbClr val="324D7E"/>
                </a:solidFill>
                <a:latin typeface="TT Norms"/>
                <a:ea typeface="TT Norms"/>
                <a:cs typeface="TT Norms"/>
                <a:sym typeface="TT Norms"/>
              </a:rPr>
              <a:t>thường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sử</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dụng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tần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số</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dao</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động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từ</a:t>
            </a:r>
            <a:r>
              <a:rPr lang="en-US" sz="2199" dirty="0">
                <a:solidFill>
                  <a:srgbClr val="324D7E"/>
                </a:solidFill>
                <a:latin typeface="TT Norms"/>
                <a:ea typeface="TT Norms"/>
                <a:cs typeface="TT Norms"/>
                <a:sym typeface="TT Norms"/>
              </a:rPr>
              <a:t> 32.768 kHz (</a:t>
            </a:r>
            <a:r>
              <a:rPr lang="en-US" sz="2199" dirty="0" err="1">
                <a:solidFill>
                  <a:srgbClr val="324D7E"/>
                </a:solidFill>
                <a:latin typeface="TT Norms"/>
                <a:ea typeface="TT Norms"/>
                <a:cs typeface="TT Norms"/>
                <a:sym typeface="TT Norms"/>
              </a:rPr>
              <a:t>phổ</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biến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nhất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cho</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đồng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hồ</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chính</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vì</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đây</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là</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tần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số</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chuẩn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dễ</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dàng</a:t>
            </a:r>
            <a:r>
              <a:rPr lang="en-US" sz="2199" dirty="0">
                <a:solidFill>
                  <a:srgbClr val="324D7E"/>
                </a:solidFill>
                <a:latin typeface="TT Norms"/>
                <a:ea typeface="TT Norms"/>
                <a:cs typeface="TT Norms"/>
                <a:sym typeface="TT Norms"/>
              </a:rPr>
              <a:t> chia </a:t>
            </a:r>
            <a:r>
              <a:rPr lang="en-US" sz="2199" dirty="0" err="1">
                <a:solidFill>
                  <a:srgbClr val="324D7E"/>
                </a:solidFill>
                <a:latin typeface="TT Norms"/>
                <a:ea typeface="TT Norms"/>
                <a:cs typeface="TT Norms"/>
                <a:sym typeface="TT Norms"/>
              </a:rPr>
              <a:t>cho</a:t>
            </a:r>
            <a:r>
              <a:rPr lang="en-US" sz="2199" dirty="0">
                <a:solidFill>
                  <a:srgbClr val="324D7E"/>
                </a:solidFill>
                <a:latin typeface="TT Norms"/>
                <a:ea typeface="TT Norms"/>
                <a:cs typeface="TT Norms"/>
                <a:sym typeface="TT Norms"/>
              </a:rPr>
              <a:t> 2^n </a:t>
            </a:r>
            <a:r>
              <a:rPr lang="en-US" sz="2199" dirty="0" err="1">
                <a:solidFill>
                  <a:srgbClr val="324D7E"/>
                </a:solidFill>
                <a:latin typeface="TT Norms"/>
                <a:ea typeface="TT Norms"/>
                <a:cs typeface="TT Norms"/>
                <a:sym typeface="TT Norms"/>
              </a:rPr>
              <a:t>để</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có</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tần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số</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thấp</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ổn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định</a:t>
            </a:r>
            <a:r>
              <a:rPr lang="en-US" sz="2199" dirty="0">
                <a:solidFill>
                  <a:srgbClr val="324D7E"/>
                </a:solidFill>
                <a:latin typeface="TT Norms"/>
                <a:ea typeface="TT Norms"/>
                <a:cs typeface="TT Norms"/>
                <a:sym typeface="TT Norms"/>
              </a:rPr>
              <a:t>.</a:t>
            </a:r>
          </a:p>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a:t>
            </a:r>
            <a:r>
              <a:rPr lang="en-US" sz="2199" dirty="0" err="1">
                <a:solidFill>
                  <a:srgbClr val="324D7E"/>
                </a:solidFill>
                <a:latin typeface="TT Norms"/>
                <a:ea typeface="TT Norms"/>
                <a:cs typeface="TT Norms"/>
                <a:sym typeface="TT Norms"/>
              </a:rPr>
              <a:t>Thông</a:t>
            </a:r>
            <a:r>
              <a:rPr lang="en-US" sz="2199" dirty="0">
                <a:solidFill>
                  <a:srgbClr val="324D7E"/>
                </a:solidFill>
                <a:latin typeface="TT Norms"/>
                <a:ea typeface="TT Norms"/>
                <a:cs typeface="TT Norms"/>
                <a:sym typeface="TT Norms"/>
              </a:rPr>
              <a:t> tin </a:t>
            </a:r>
            <a:r>
              <a:rPr lang="en-US" sz="2199" dirty="0" err="1">
                <a:solidFill>
                  <a:srgbClr val="324D7E"/>
                </a:solidFill>
                <a:latin typeface="TT Norms"/>
                <a:ea typeface="TT Norms"/>
                <a:cs typeface="TT Norms"/>
                <a:sym typeface="TT Norms"/>
              </a:rPr>
              <a:t>lưu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trữ</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thời</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gian</a:t>
            </a:r>
            <a:r>
              <a:rPr lang="en-US" sz="2199" dirty="0">
                <a:solidFill>
                  <a:srgbClr val="324D7E"/>
                </a:solidFill>
                <a:latin typeface="TT Norms"/>
                <a:ea typeface="TT Norms"/>
                <a:cs typeface="TT Norms"/>
                <a:sym typeface="TT Norms"/>
              </a:rPr>
              <a:t>: RTC </a:t>
            </a:r>
            <a:r>
              <a:rPr lang="en-US" sz="2199" dirty="0" err="1">
                <a:solidFill>
                  <a:srgbClr val="324D7E"/>
                </a:solidFill>
                <a:latin typeface="TT Norms"/>
                <a:ea typeface="TT Norms"/>
                <a:cs typeface="TT Norms"/>
                <a:sym typeface="TT Norms"/>
              </a:rPr>
              <a:t>có</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thể</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lưu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trữ</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thông</a:t>
            </a:r>
            <a:r>
              <a:rPr lang="en-US" sz="2199" dirty="0">
                <a:solidFill>
                  <a:srgbClr val="324D7E"/>
                </a:solidFill>
                <a:latin typeface="TT Norms"/>
                <a:ea typeface="TT Norms"/>
                <a:cs typeface="TT Norms"/>
                <a:sym typeface="TT Norms"/>
              </a:rPr>
              <a:t> tin </a:t>
            </a:r>
            <a:r>
              <a:rPr lang="en-US" sz="2199" dirty="0" err="1">
                <a:solidFill>
                  <a:srgbClr val="324D7E"/>
                </a:solidFill>
                <a:latin typeface="TT Norms"/>
                <a:ea typeface="TT Norms"/>
                <a:cs typeface="TT Norms"/>
                <a:sym typeface="TT Norms"/>
              </a:rPr>
              <a:t>về</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giờ</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phút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giây</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ngày</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tháng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năm</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và</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thậm</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chí</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cả</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ngày</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trong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tuần</a:t>
            </a:r>
            <a:r>
              <a:rPr lang="en-US" sz="2199" dirty="0">
                <a:solidFill>
                  <a:srgbClr val="324D7E"/>
                </a:solidFill>
                <a:latin typeface="TT Norms"/>
                <a:ea typeface="TT Norms"/>
                <a:cs typeface="TT Norms"/>
                <a:sym typeface="TT Norms"/>
              </a:rPr>
              <a:t>.</a:t>
            </a:r>
          </a:p>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·Giao </a:t>
            </a:r>
            <a:r>
              <a:rPr lang="en-US" sz="2199" dirty="0" err="1">
                <a:solidFill>
                  <a:srgbClr val="324D7E"/>
                </a:solidFill>
                <a:latin typeface="TT Norms"/>
                <a:ea typeface="TT Norms"/>
                <a:cs typeface="TT Norms"/>
                <a:sym typeface="TT Norms"/>
              </a:rPr>
              <a:t>tiếp</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hầu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hết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các</a:t>
            </a:r>
            <a:r>
              <a:rPr lang="en-US" sz="2199" dirty="0">
                <a:solidFill>
                  <a:srgbClr val="324D7E"/>
                </a:solidFill>
                <a:latin typeface="TT Norms"/>
                <a:ea typeface="TT Norms"/>
                <a:cs typeface="TT Norms"/>
                <a:sym typeface="TT Norms"/>
              </a:rPr>
              <a:t> RTC </a:t>
            </a:r>
            <a:r>
              <a:rPr lang="en-US" sz="2199" dirty="0" err="1">
                <a:solidFill>
                  <a:srgbClr val="324D7E"/>
                </a:solidFill>
                <a:latin typeface="TT Norms"/>
                <a:ea typeface="TT Norms"/>
                <a:cs typeface="TT Norms"/>
                <a:sym typeface="TT Norms"/>
              </a:rPr>
              <a:t>hiện</a:t>
            </a:r>
            <a:r>
              <a:rPr lang="en-US" sz="2199" dirty="0">
                <a:solidFill>
                  <a:srgbClr val="324D7E"/>
                </a:solidFill>
                <a:latin typeface="TT Norms"/>
                <a:ea typeface="TT Norms"/>
                <a:cs typeface="TT Norms"/>
                <a:sym typeface="TT Norms"/>
              </a:rPr>
              <a:t> nay </a:t>
            </a:r>
            <a:r>
              <a:rPr lang="en-US" sz="2199" dirty="0" err="1">
                <a:solidFill>
                  <a:srgbClr val="324D7E"/>
                </a:solidFill>
                <a:latin typeface="TT Norms"/>
                <a:ea typeface="TT Norms"/>
                <a:cs typeface="TT Norms"/>
                <a:sym typeface="TT Norms"/>
              </a:rPr>
              <a:t>sử</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dụng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giao</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tiếp</a:t>
            </a:r>
            <a:r>
              <a:rPr lang="en-US" sz="2199" dirty="0">
                <a:solidFill>
                  <a:srgbClr val="324D7E"/>
                </a:solidFill>
                <a:latin typeface="TT Norms"/>
                <a:ea typeface="TT Norms"/>
                <a:cs typeface="TT Norms"/>
                <a:sym typeface="TT Norms"/>
              </a:rPr>
              <a:t> I2C (Inter-Integrated Circuit) </a:t>
            </a:r>
            <a:r>
              <a:rPr lang="en-US" sz="2199" dirty="0" err="1">
                <a:solidFill>
                  <a:srgbClr val="324D7E"/>
                </a:solidFill>
                <a:latin typeface="TT Norms"/>
                <a:ea typeface="TT Norms"/>
                <a:cs typeface="TT Norms"/>
                <a:sym typeface="TT Norms"/>
              </a:rPr>
              <a:t>hoặc</a:t>
            </a:r>
            <a:r>
              <a:rPr lang="en-US" sz="2199" dirty="0">
                <a:solidFill>
                  <a:srgbClr val="324D7E"/>
                </a:solidFill>
                <a:latin typeface="TT Norms"/>
                <a:ea typeface="TT Norms"/>
                <a:cs typeface="TT Norms"/>
                <a:sym typeface="TT Norms"/>
              </a:rPr>
              <a:t> SPI (Serial Peripheral Interface) </a:t>
            </a:r>
            <a:r>
              <a:rPr lang="en-US" sz="2199" dirty="0" err="1">
                <a:solidFill>
                  <a:srgbClr val="324D7E"/>
                </a:solidFill>
                <a:latin typeface="TT Norms"/>
                <a:ea typeface="TT Norms"/>
                <a:cs typeface="TT Norms"/>
                <a:sym typeface="TT Norms"/>
              </a:rPr>
              <a:t>để</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giao</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tiếp</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với</a:t>
            </a:r>
            <a:r>
              <a:rPr lang="en-US" sz="2199" dirty="0">
                <a:solidFill>
                  <a:srgbClr val="324D7E"/>
                </a:solidFill>
                <a:latin typeface="TT Norms"/>
                <a:ea typeface="TT Norms"/>
                <a:cs typeface="TT Norms"/>
                <a:sym typeface="TT Norms"/>
              </a:rPr>
              <a:t> vi </a:t>
            </a:r>
            <a:r>
              <a:rPr lang="en-US" sz="2199" dirty="0" err="1">
                <a:solidFill>
                  <a:srgbClr val="324D7E"/>
                </a:solidFill>
                <a:latin typeface="TT Norms"/>
                <a:ea typeface="TT Norms"/>
                <a:cs typeface="TT Norms"/>
                <a:sym typeface="TT Norms"/>
              </a:rPr>
              <a:t>điều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khiển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hoặc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hệ</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thống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chính</a:t>
            </a:r>
            <a:r>
              <a:rPr lang="en-US" sz="2199" dirty="0">
                <a:solidFill>
                  <a:srgbClr val="324D7E"/>
                </a:solidFill>
                <a:latin typeface="TT Norms"/>
                <a:ea typeface="TT Norms"/>
                <a:cs typeface="TT Norms"/>
                <a:sym typeface="TT Norms"/>
              </a:rPr>
              <a:t>. </a:t>
            </a:r>
          </a:p>
        </p:txBody>
      </p:sp>
      <p:sp>
        <p:nvSpPr>
          <p:cNvPr id="10" name="TextBox 10"/>
          <p:cNvSpPr txBox="1"/>
          <p:nvPr/>
        </p:nvSpPr>
        <p:spPr>
          <a:xfrm>
            <a:off x="1028700" y="904875"/>
            <a:ext cx="7515492" cy="1184275"/>
          </a:xfrm>
          <a:prstGeom prst="rect">
            <a:avLst/>
          </a:prstGeom>
        </p:spPr>
        <p:txBody>
          <a:bodyPr lIns="0" tIns="0" rIns="0" bIns="0" rtlCol="0" anchor="t">
            <a:spAutoFit/>
          </a:bodyPr>
          <a:lstStyle/>
          <a:p>
            <a:pPr marL="0" lvl="0" indent="0" algn="l">
              <a:lnSpc>
                <a:spcPts val="9799"/>
              </a:lnSpc>
            </a:pPr>
            <a:r>
              <a:rPr lang="en-US" sz="6999" spc="699" dirty="0">
                <a:solidFill>
                  <a:srgbClr val="324D7E"/>
                </a:solidFill>
                <a:latin typeface="Anton"/>
                <a:ea typeface="Anton"/>
                <a:cs typeface="Anton"/>
                <a:sym typeface="Anton"/>
              </a:rPr>
              <a:t>3.3 RTC DS1307</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78989" flipH="1" flipV="1">
            <a:off x="15351820" y="1158275"/>
            <a:ext cx="4712842" cy="2356421"/>
          </a:xfrm>
          <a:custGeom>
            <a:avLst/>
            <a:gdLst/>
            <a:ahLst/>
            <a:cxnLst/>
            <a:rect l="l" t="t" r="r" b="b"/>
            <a:pathLst>
              <a:path w="4712842" h="2356421">
                <a:moveTo>
                  <a:pt x="4712842" y="2356420"/>
                </a:moveTo>
                <a:lnTo>
                  <a:pt x="0" y="2356420"/>
                </a:lnTo>
                <a:lnTo>
                  <a:pt x="0" y="0"/>
                </a:lnTo>
                <a:lnTo>
                  <a:pt x="4712842" y="0"/>
                </a:lnTo>
                <a:lnTo>
                  <a:pt x="4712842" y="2356420"/>
                </a:lnTo>
                <a:close/>
              </a:path>
            </a:pathLst>
          </a:custGeom>
          <a:blipFill>
            <a:blip r:embed="rId2"/>
            <a:stretch>
              <a:fillRect/>
            </a:stretch>
          </a:blipFill>
        </p:spPr>
      </p:sp>
      <p:grpSp>
        <p:nvGrpSpPr>
          <p:cNvPr id="3" name="Group 3"/>
          <p:cNvGrpSpPr/>
          <p:nvPr/>
        </p:nvGrpSpPr>
        <p:grpSpPr>
          <a:xfrm>
            <a:off x="10647129" y="8576823"/>
            <a:ext cx="7640871" cy="1710177"/>
            <a:chOff x="0" y="0"/>
            <a:chExt cx="2012410" cy="450417"/>
          </a:xfrm>
        </p:grpSpPr>
        <p:sp>
          <p:nvSpPr>
            <p:cNvPr id="4" name="Freeform 4"/>
            <p:cNvSpPr/>
            <p:nvPr/>
          </p:nvSpPr>
          <p:spPr>
            <a:xfrm>
              <a:off x="0" y="0"/>
              <a:ext cx="2012410" cy="450417"/>
            </a:xfrm>
            <a:custGeom>
              <a:avLst/>
              <a:gdLst/>
              <a:ahLst/>
              <a:cxnLst/>
              <a:rect l="l" t="t" r="r" b="b"/>
              <a:pathLst>
                <a:path w="2012410" h="450417">
                  <a:moveTo>
                    <a:pt x="0" y="0"/>
                  </a:moveTo>
                  <a:lnTo>
                    <a:pt x="2012410" y="0"/>
                  </a:lnTo>
                  <a:lnTo>
                    <a:pt x="2012410" y="450417"/>
                  </a:lnTo>
                  <a:lnTo>
                    <a:pt x="0" y="450417"/>
                  </a:lnTo>
                  <a:close/>
                </a:path>
              </a:pathLst>
            </a:custGeom>
            <a:solidFill>
              <a:srgbClr val="7B8899"/>
            </a:solidFill>
          </p:spPr>
        </p:sp>
        <p:sp>
          <p:nvSpPr>
            <p:cNvPr id="5" name="TextBox 5"/>
            <p:cNvSpPr txBox="1"/>
            <p:nvPr/>
          </p:nvSpPr>
          <p:spPr>
            <a:xfrm>
              <a:off x="0" y="57150"/>
              <a:ext cx="2012410" cy="393267"/>
            </a:xfrm>
            <a:prstGeom prst="rect">
              <a:avLst/>
            </a:prstGeom>
          </p:spPr>
          <p:txBody>
            <a:bodyPr lIns="50800" tIns="50800" rIns="50800" bIns="50800" rtlCol="0" anchor="ctr"/>
            <a:lstStyle/>
            <a:p>
              <a:pPr algn="ctr">
                <a:lnSpc>
                  <a:spcPts val="2309"/>
                </a:lnSpc>
              </a:pPr>
              <a:endParaRPr/>
            </a:p>
          </p:txBody>
        </p:sp>
      </p:grpSp>
      <p:grpSp>
        <p:nvGrpSpPr>
          <p:cNvPr id="6" name="Group 6"/>
          <p:cNvGrpSpPr/>
          <p:nvPr/>
        </p:nvGrpSpPr>
        <p:grpSpPr>
          <a:xfrm>
            <a:off x="10647129" y="2178050"/>
            <a:ext cx="7024117" cy="7242175"/>
            <a:chOff x="0" y="0"/>
            <a:chExt cx="5448338" cy="5617478"/>
          </a:xfrm>
        </p:grpSpPr>
        <p:sp>
          <p:nvSpPr>
            <p:cNvPr id="7" name="Freeform 7"/>
            <p:cNvSpPr/>
            <p:nvPr/>
          </p:nvSpPr>
          <p:spPr>
            <a:xfrm>
              <a:off x="0" y="0"/>
              <a:ext cx="5448338" cy="5617478"/>
            </a:xfrm>
            <a:custGeom>
              <a:avLst/>
              <a:gdLst/>
              <a:ahLst/>
              <a:cxnLst/>
              <a:rect l="l" t="t" r="r" b="b"/>
              <a:pathLst>
                <a:path w="5448338" h="5617478">
                  <a:moveTo>
                    <a:pt x="0" y="0"/>
                  </a:moveTo>
                  <a:lnTo>
                    <a:pt x="5448338" y="0"/>
                  </a:lnTo>
                  <a:lnTo>
                    <a:pt x="5448338" y="5617478"/>
                  </a:lnTo>
                  <a:lnTo>
                    <a:pt x="0" y="5617478"/>
                  </a:lnTo>
                  <a:close/>
                </a:path>
              </a:pathLst>
            </a:custGeom>
            <a:blipFill>
              <a:blip r:embed="rId3"/>
              <a:stretch>
                <a:fillRect l="-1552" r="-1552"/>
              </a:stretch>
            </a:blipFill>
          </p:spPr>
        </p:sp>
      </p:grpSp>
      <p:sp>
        <p:nvSpPr>
          <p:cNvPr id="8" name="TextBox 8"/>
          <p:cNvSpPr txBox="1"/>
          <p:nvPr/>
        </p:nvSpPr>
        <p:spPr>
          <a:xfrm>
            <a:off x="654674" y="2513580"/>
            <a:ext cx="9424188" cy="2715895"/>
          </a:xfrm>
          <a:prstGeom prst="rect">
            <a:avLst/>
          </a:prstGeom>
        </p:spPr>
        <p:txBody>
          <a:bodyPr lIns="0" tIns="0" rIns="0" bIns="0" rtlCol="0" anchor="t">
            <a:spAutoFit/>
          </a:bodyPr>
          <a:lstStyle/>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-Buzzer </a:t>
            </a:r>
            <a:r>
              <a:rPr lang="en-US" sz="2199" dirty="0" err="1">
                <a:solidFill>
                  <a:srgbClr val="324D7E"/>
                </a:solidFill>
                <a:latin typeface="TT Norms"/>
                <a:ea typeface="TT Norms"/>
                <a:cs typeface="TT Norms"/>
                <a:sym typeface="TT Norms"/>
              </a:rPr>
              <a:t>là</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một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thiết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bị</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phát</a:t>
            </a:r>
            <a:r>
              <a:rPr lang="en-US" sz="2199" dirty="0">
                <a:solidFill>
                  <a:srgbClr val="324D7E"/>
                </a:solidFill>
                <a:latin typeface="TT Norms"/>
                <a:ea typeface="TT Norms"/>
                <a:cs typeface="TT Norms"/>
                <a:sym typeface="TT Norms"/>
              </a:rPr>
              <a:t> ra </a:t>
            </a:r>
            <a:r>
              <a:rPr lang="en-US" sz="2199" dirty="0" err="1">
                <a:solidFill>
                  <a:srgbClr val="324D7E"/>
                </a:solidFill>
                <a:latin typeface="TT Norms"/>
                <a:ea typeface="TT Norms"/>
                <a:cs typeface="TT Norms"/>
                <a:sym typeface="TT Norms"/>
              </a:rPr>
              <a:t>âm</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thanh</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hoặc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tín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hiệu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âm</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thanh</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thường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được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sử</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dụng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trong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các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hệ</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thống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điện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tử</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để</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thông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báo</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cảnh</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báo</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hoặc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chỉ</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dẫn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Nó</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hoạt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động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bằng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cách</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tạo</a:t>
            </a:r>
            <a:r>
              <a:rPr lang="en-US" sz="2199" dirty="0">
                <a:solidFill>
                  <a:srgbClr val="324D7E"/>
                </a:solidFill>
                <a:latin typeface="TT Norms"/>
                <a:ea typeface="TT Norms"/>
                <a:cs typeface="TT Norms"/>
                <a:sym typeface="TT Norms"/>
              </a:rPr>
              <a:t> ra </a:t>
            </a:r>
            <a:r>
              <a:rPr lang="en-US" sz="2199" dirty="0" err="1">
                <a:solidFill>
                  <a:srgbClr val="324D7E"/>
                </a:solidFill>
                <a:latin typeface="TT Norms"/>
                <a:ea typeface="TT Norms"/>
                <a:cs typeface="TT Norms"/>
                <a:sym typeface="TT Norms"/>
              </a:rPr>
              <a:t>âm</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thanh</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thông</a:t>
            </a:r>
            <a:r>
              <a:rPr lang="en-US" sz="2199" dirty="0">
                <a:solidFill>
                  <a:srgbClr val="324D7E"/>
                </a:solidFill>
                <a:latin typeface="TT Norms"/>
                <a:ea typeface="TT Norms"/>
                <a:cs typeface="TT Norms"/>
                <a:sym typeface="TT Norms"/>
              </a:rPr>
              <a:t> qua </a:t>
            </a:r>
            <a:r>
              <a:rPr lang="en-US" sz="2199" dirty="0" err="1">
                <a:solidFill>
                  <a:srgbClr val="324D7E"/>
                </a:solidFill>
                <a:latin typeface="TT Norms"/>
                <a:ea typeface="TT Norms"/>
                <a:cs typeface="TT Norms"/>
                <a:sym typeface="TT Norms"/>
              </a:rPr>
              <a:t>các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cơ</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chế</a:t>
            </a:r>
            <a:r>
              <a:rPr lang="en-US" sz="2199" dirty="0">
                <a:solidFill>
                  <a:srgbClr val="324D7E"/>
                </a:solidFill>
                <a:latin typeface="TT Norms"/>
                <a:ea typeface="TT Norms"/>
                <a:cs typeface="TT Norms"/>
                <a:sym typeface="TT Norms"/>
              </a:rPr>
              <a:t> rung </a:t>
            </a:r>
            <a:r>
              <a:rPr lang="en-US" sz="2199" dirty="0" err="1">
                <a:solidFill>
                  <a:srgbClr val="324D7E"/>
                </a:solidFill>
                <a:latin typeface="TT Norms"/>
                <a:ea typeface="TT Norms"/>
                <a:cs typeface="TT Norms"/>
                <a:sym typeface="TT Norms"/>
              </a:rPr>
              <a:t>động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hoặc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sóng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điện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từ</a:t>
            </a:r>
            <a:r>
              <a:rPr lang="en-US" sz="2199" dirty="0">
                <a:solidFill>
                  <a:srgbClr val="324D7E"/>
                </a:solidFill>
                <a:latin typeface="TT Norms"/>
                <a:ea typeface="TT Norms"/>
                <a:cs typeface="TT Norms"/>
                <a:sym typeface="TT Norms"/>
              </a:rPr>
              <a:t>. Buzzer </a:t>
            </a:r>
            <a:r>
              <a:rPr lang="en-US" sz="2199" dirty="0" err="1">
                <a:solidFill>
                  <a:srgbClr val="324D7E"/>
                </a:solidFill>
                <a:latin typeface="TT Norms"/>
                <a:ea typeface="TT Norms"/>
                <a:cs typeface="TT Norms"/>
                <a:sym typeface="TT Norms"/>
              </a:rPr>
              <a:t>có</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thể</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được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sử</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dụng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trong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rất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nhiều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ứng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dụng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từ</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thiết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bị</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điện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tử</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tiêu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dùng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đến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các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hệ</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thống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công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nghiệp</a:t>
            </a:r>
            <a:r>
              <a:rPr lang="en-US" sz="2199" dirty="0">
                <a:solidFill>
                  <a:srgbClr val="324D7E"/>
                </a:solidFill>
                <a:latin typeface="TT Norms"/>
                <a:ea typeface="TT Norms"/>
                <a:cs typeface="TT Norms"/>
                <a:sym typeface="TT Norms"/>
              </a:rPr>
              <a:t>.</a:t>
            </a:r>
          </a:p>
          <a:p>
            <a:pPr algn="l">
              <a:lnSpc>
                <a:spcPts val="3079"/>
              </a:lnSpc>
            </a:pPr>
            <a:endParaRPr lang="en-US" sz="2199" dirty="0">
              <a:solidFill>
                <a:srgbClr val="324D7E"/>
              </a:solidFill>
              <a:latin typeface="TT Norms"/>
              <a:ea typeface="TT Norms"/>
              <a:cs typeface="TT Norms"/>
              <a:sym typeface="TT Norms"/>
            </a:endParaRPr>
          </a:p>
        </p:txBody>
      </p:sp>
      <p:sp>
        <p:nvSpPr>
          <p:cNvPr id="9" name="TextBox 9"/>
          <p:cNvSpPr txBox="1"/>
          <p:nvPr/>
        </p:nvSpPr>
        <p:spPr>
          <a:xfrm>
            <a:off x="1028700" y="5079878"/>
            <a:ext cx="9424188" cy="3496945"/>
          </a:xfrm>
          <a:prstGeom prst="rect">
            <a:avLst/>
          </a:prstGeom>
        </p:spPr>
        <p:txBody>
          <a:bodyPr lIns="0" tIns="0" rIns="0" bIns="0" rtlCol="0" anchor="t">
            <a:spAutoFit/>
          </a:bodyPr>
          <a:lstStyle/>
          <a:p>
            <a:pPr algn="l">
              <a:lnSpc>
                <a:spcPts val="3079"/>
              </a:lnSpc>
            </a:pPr>
            <a:r>
              <a:rPr lang="en-US" sz="2199" dirty="0" err="1">
                <a:solidFill>
                  <a:srgbClr val="324D7E"/>
                </a:solidFill>
                <a:latin typeface="TT Norms"/>
                <a:ea typeface="TT Norms"/>
                <a:cs typeface="TT Norms"/>
                <a:sym typeface="TT Norms"/>
              </a:rPr>
              <a:t>Thông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số</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kĩ</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thuật</a:t>
            </a:r>
            <a:endParaRPr lang="en-US" sz="2199" dirty="0">
              <a:solidFill>
                <a:srgbClr val="324D7E"/>
              </a:solidFill>
              <a:latin typeface="TT Norms"/>
              <a:ea typeface="TT Norms"/>
              <a:cs typeface="TT Norms"/>
              <a:sym typeface="TT Norms"/>
            </a:endParaRPr>
          </a:p>
          <a:p>
            <a:pPr algn="l">
              <a:lnSpc>
                <a:spcPts val="3079"/>
              </a:lnSpc>
            </a:pPr>
            <a:r>
              <a:rPr lang="en-US" sz="2199" dirty="0">
                <a:solidFill>
                  <a:srgbClr val="324D7E"/>
                </a:solidFill>
                <a:latin typeface="TT Norms"/>
                <a:ea typeface="TT Norms"/>
                <a:cs typeface="TT Norms"/>
                <a:sym typeface="TT Norms"/>
              </a:rPr>
              <a:t>·</a:t>
            </a:r>
            <a:r>
              <a:rPr lang="en-US" sz="2199" dirty="0" err="1">
                <a:solidFill>
                  <a:srgbClr val="324D7E"/>
                </a:solidFill>
                <a:latin typeface="TT Norms"/>
                <a:ea typeface="TT Norms"/>
                <a:cs typeface="TT Norms"/>
                <a:sym typeface="TT Norms"/>
              </a:rPr>
              <a:t>Điện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áp</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hoạt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động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các</a:t>
            </a:r>
            <a:r>
              <a:rPr lang="en-US" sz="2199" dirty="0">
                <a:solidFill>
                  <a:srgbClr val="324D7E"/>
                </a:solidFill>
                <a:latin typeface="TT Norms"/>
                <a:ea typeface="TT Norms"/>
                <a:cs typeface="TT Norms"/>
                <a:sym typeface="TT Norms"/>
              </a:rPr>
              <a:t> buzzer </a:t>
            </a:r>
            <a:r>
              <a:rPr lang="en-US" sz="2199" dirty="0" err="1">
                <a:solidFill>
                  <a:srgbClr val="324D7E"/>
                </a:solidFill>
                <a:latin typeface="TT Norms"/>
                <a:ea typeface="TT Norms"/>
                <a:cs typeface="TT Norms"/>
                <a:sym typeface="TT Norms"/>
              </a:rPr>
              <a:t>có</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thể</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hoạt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động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với</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các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mức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điện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áp</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khác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nhau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ví</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dụ</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như</a:t>
            </a:r>
            <a:r>
              <a:rPr lang="en-US" sz="2199" dirty="0">
                <a:solidFill>
                  <a:srgbClr val="324D7E"/>
                </a:solidFill>
                <a:latin typeface="TT Norms"/>
                <a:ea typeface="TT Norms"/>
                <a:cs typeface="TT Norms"/>
                <a:sym typeface="TT Norms"/>
              </a:rPr>
              <a:t> 5V, 12V, </a:t>
            </a:r>
            <a:r>
              <a:rPr lang="en-US" sz="2199" dirty="0" err="1">
                <a:solidFill>
                  <a:srgbClr val="324D7E"/>
                </a:solidFill>
                <a:latin typeface="TT Norms"/>
                <a:ea typeface="TT Norms"/>
                <a:cs typeface="TT Norms"/>
                <a:sym typeface="TT Norms"/>
              </a:rPr>
              <a:t>hoặc</a:t>
            </a:r>
            <a:r>
              <a:rPr lang="en-US" sz="2199" dirty="0">
                <a:solidFill>
                  <a:srgbClr val="324D7E"/>
                </a:solidFill>
                <a:latin typeface="TT Norms"/>
                <a:ea typeface="TT Norms"/>
                <a:cs typeface="TT Norms"/>
                <a:sym typeface="TT Norms"/>
              </a:rPr>
              <a:t> 3.3V.</a:t>
            </a:r>
          </a:p>
          <a:p>
            <a:pPr algn="l">
              <a:lnSpc>
                <a:spcPts val="3079"/>
              </a:lnSpc>
            </a:pPr>
            <a:r>
              <a:rPr lang="en-US" sz="2199" dirty="0">
                <a:solidFill>
                  <a:srgbClr val="324D7E"/>
                </a:solidFill>
                <a:latin typeface="TT Norms"/>
                <a:ea typeface="TT Norms"/>
                <a:cs typeface="TT Norms"/>
                <a:sym typeface="TT Norms"/>
              </a:rPr>
              <a:t>·</a:t>
            </a:r>
            <a:r>
              <a:rPr lang="en-US" sz="2199" dirty="0" err="1">
                <a:solidFill>
                  <a:srgbClr val="324D7E"/>
                </a:solidFill>
                <a:latin typeface="TT Norms"/>
                <a:ea typeface="TT Norms"/>
                <a:cs typeface="TT Norms"/>
                <a:sym typeface="TT Norms"/>
              </a:rPr>
              <a:t>Tần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số</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âm</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thanh</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Thường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dao</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động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từ</a:t>
            </a:r>
            <a:r>
              <a:rPr lang="en-US" sz="2199" dirty="0">
                <a:solidFill>
                  <a:srgbClr val="324D7E"/>
                </a:solidFill>
                <a:latin typeface="TT Norms"/>
                <a:ea typeface="TT Norms"/>
                <a:cs typeface="TT Norms"/>
                <a:sym typeface="TT Norms"/>
              </a:rPr>
              <a:t> 2 kHz </a:t>
            </a:r>
            <a:r>
              <a:rPr lang="en-US" sz="2199" dirty="0" err="1">
                <a:solidFill>
                  <a:srgbClr val="324D7E"/>
                </a:solidFill>
                <a:latin typeface="TT Norms"/>
                <a:ea typeface="TT Norms"/>
                <a:cs typeface="TT Norms"/>
                <a:sym typeface="TT Norms"/>
              </a:rPr>
              <a:t>đến</a:t>
            </a:r>
            <a:r>
              <a:rPr lang="en-US" sz="2199" dirty="0">
                <a:solidFill>
                  <a:srgbClr val="324D7E"/>
                </a:solidFill>
                <a:latin typeface="TT Norms"/>
                <a:ea typeface="TT Norms"/>
                <a:cs typeface="TT Norms"/>
                <a:sym typeface="TT Norms"/>
              </a:rPr>
              <a:t> 4 kHz </a:t>
            </a:r>
            <a:r>
              <a:rPr lang="en-US" sz="2199" dirty="0" err="1">
                <a:solidFill>
                  <a:srgbClr val="324D7E"/>
                </a:solidFill>
                <a:latin typeface="TT Norms"/>
                <a:ea typeface="TT Norms"/>
                <a:cs typeface="TT Norms"/>
                <a:sym typeface="TT Norms"/>
              </a:rPr>
              <a:t>cho</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các</a:t>
            </a:r>
            <a:r>
              <a:rPr lang="en-US" sz="2199" dirty="0">
                <a:solidFill>
                  <a:srgbClr val="324D7E"/>
                </a:solidFill>
                <a:latin typeface="TT Norms"/>
                <a:ea typeface="TT Norms"/>
                <a:cs typeface="TT Norms"/>
                <a:sym typeface="TT Norms"/>
              </a:rPr>
              <a:t> buzzer piezo, </a:t>
            </a:r>
            <a:r>
              <a:rPr lang="en-US" sz="2199" dirty="0" err="1">
                <a:solidFill>
                  <a:srgbClr val="324D7E"/>
                </a:solidFill>
                <a:latin typeface="TT Norms"/>
                <a:ea typeface="TT Norms"/>
                <a:cs typeface="TT Norms"/>
                <a:sym typeface="TT Norms"/>
              </a:rPr>
              <a:t>nhưng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có</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thể</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cao</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hơn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tùy</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vào</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thiết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kế</a:t>
            </a:r>
            <a:r>
              <a:rPr lang="en-US" sz="2199" dirty="0">
                <a:solidFill>
                  <a:srgbClr val="324D7E"/>
                </a:solidFill>
                <a:latin typeface="TT Norms"/>
                <a:ea typeface="TT Norms"/>
                <a:cs typeface="TT Norms"/>
                <a:sym typeface="TT Norms"/>
              </a:rPr>
              <a:t>.</a:t>
            </a:r>
          </a:p>
          <a:p>
            <a:pPr algn="l">
              <a:lnSpc>
                <a:spcPts val="3079"/>
              </a:lnSpc>
            </a:pPr>
            <a:r>
              <a:rPr lang="en-US" sz="2199" dirty="0">
                <a:solidFill>
                  <a:srgbClr val="324D7E"/>
                </a:solidFill>
                <a:latin typeface="TT Norms"/>
                <a:ea typeface="TT Norms"/>
                <a:cs typeface="TT Norms"/>
                <a:sym typeface="TT Norms"/>
              </a:rPr>
              <a:t>·</a:t>
            </a:r>
            <a:r>
              <a:rPr lang="en-US" sz="2199" dirty="0" err="1">
                <a:solidFill>
                  <a:srgbClr val="324D7E"/>
                </a:solidFill>
                <a:latin typeface="TT Norms"/>
                <a:ea typeface="TT Norms"/>
                <a:cs typeface="TT Norms"/>
                <a:sym typeface="TT Norms"/>
              </a:rPr>
              <a:t>Dòng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tiêu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thụ</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Dòng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điện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tiêu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thụ</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của</a:t>
            </a:r>
            <a:r>
              <a:rPr lang="en-US" sz="2199" dirty="0">
                <a:solidFill>
                  <a:srgbClr val="324D7E"/>
                </a:solidFill>
                <a:latin typeface="TT Norms"/>
                <a:ea typeface="TT Norms"/>
                <a:cs typeface="TT Norms"/>
                <a:sym typeface="TT Norms"/>
              </a:rPr>
              <a:t> buzzer </a:t>
            </a:r>
            <a:r>
              <a:rPr lang="en-US" sz="2199" dirty="0" err="1">
                <a:solidFill>
                  <a:srgbClr val="324D7E"/>
                </a:solidFill>
                <a:latin typeface="TT Norms"/>
                <a:ea typeface="TT Norms"/>
                <a:cs typeface="TT Norms"/>
                <a:sym typeface="TT Norms"/>
              </a:rPr>
              <a:t>thường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thấp</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nhưng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có</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thể</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thay</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đổi</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tùy</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thuộc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vào</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loại</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và</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cách</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thức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sử</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dụng</a:t>
            </a:r>
            <a:r>
              <a:rPr lang="en-US" sz="2199" dirty="0">
                <a:solidFill>
                  <a:srgbClr val="324D7E"/>
                </a:solidFill>
                <a:latin typeface="TT Norms"/>
                <a:ea typeface="TT Norms"/>
                <a:cs typeface="TT Norms"/>
                <a:sym typeface="TT Norms"/>
              </a:rPr>
              <a:t>.</a:t>
            </a:r>
          </a:p>
          <a:p>
            <a:pPr algn="l">
              <a:lnSpc>
                <a:spcPts val="3079"/>
              </a:lnSpc>
            </a:pPr>
            <a:r>
              <a:rPr lang="en-US" sz="2199" dirty="0">
                <a:solidFill>
                  <a:srgbClr val="324D7E"/>
                </a:solidFill>
                <a:latin typeface="TT Norms"/>
                <a:ea typeface="TT Norms"/>
                <a:cs typeface="TT Norms"/>
                <a:sym typeface="TT Norms"/>
              </a:rPr>
              <a:t>·</a:t>
            </a:r>
            <a:r>
              <a:rPr lang="en-US" sz="2199" dirty="0" err="1">
                <a:solidFill>
                  <a:srgbClr val="324D7E"/>
                </a:solidFill>
                <a:latin typeface="TT Norms"/>
                <a:ea typeface="TT Norms"/>
                <a:cs typeface="TT Norms"/>
                <a:sym typeface="TT Norms"/>
              </a:rPr>
              <a:t>Loại</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âm</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thanh</a:t>
            </a:r>
            <a:r>
              <a:rPr lang="en-US" sz="2199" dirty="0">
                <a:solidFill>
                  <a:srgbClr val="324D7E"/>
                </a:solidFill>
                <a:latin typeface="TT Norms"/>
                <a:ea typeface="TT Norms"/>
                <a:cs typeface="TT Norms"/>
                <a:sym typeface="TT Norms"/>
              </a:rPr>
              <a:t>: Buzzer </a:t>
            </a:r>
            <a:r>
              <a:rPr lang="en-US" sz="2199" dirty="0" err="1">
                <a:solidFill>
                  <a:srgbClr val="324D7E"/>
                </a:solidFill>
                <a:latin typeface="TT Norms"/>
                <a:ea typeface="TT Norms"/>
                <a:cs typeface="TT Norms"/>
                <a:sym typeface="TT Norms"/>
              </a:rPr>
              <a:t>có</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thể</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phát</a:t>
            </a:r>
            <a:r>
              <a:rPr lang="en-US" sz="2199" dirty="0">
                <a:solidFill>
                  <a:srgbClr val="324D7E"/>
                </a:solidFill>
                <a:latin typeface="TT Norms"/>
                <a:ea typeface="TT Norms"/>
                <a:cs typeface="TT Norms"/>
                <a:sym typeface="TT Norms"/>
              </a:rPr>
              <a:t> ra </a:t>
            </a:r>
            <a:r>
              <a:rPr lang="en-US" sz="2199" dirty="0" err="1">
                <a:solidFill>
                  <a:srgbClr val="324D7E"/>
                </a:solidFill>
                <a:latin typeface="TT Norms"/>
                <a:ea typeface="TT Norms"/>
                <a:cs typeface="TT Norms"/>
                <a:sym typeface="TT Norms"/>
              </a:rPr>
              <a:t>âm</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thanh</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liên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tục</a:t>
            </a:r>
            <a:r>
              <a:rPr lang="en-US" sz="2199" dirty="0">
                <a:solidFill>
                  <a:srgbClr val="324D7E"/>
                </a:solidFill>
                <a:latin typeface="TT Norms"/>
                <a:ea typeface="TT Norms"/>
                <a:cs typeface="TT Norms"/>
                <a:sym typeface="TT Norms"/>
              </a:rPr>
              <a:t> (continuous tone) </a:t>
            </a:r>
            <a:r>
              <a:rPr lang="en-US" sz="2199" dirty="0" err="1">
                <a:solidFill>
                  <a:srgbClr val="324D7E"/>
                </a:solidFill>
                <a:latin typeface="TT Norms"/>
                <a:ea typeface="TT Norms"/>
                <a:cs typeface="TT Norms"/>
                <a:sym typeface="TT Norms"/>
              </a:rPr>
              <a:t>hoặc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nhấp</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nháy</a:t>
            </a:r>
            <a:r>
              <a:rPr lang="en-US" sz="2199" dirty="0">
                <a:solidFill>
                  <a:srgbClr val="324D7E"/>
                </a:solidFill>
                <a:latin typeface="TT Norms"/>
                <a:ea typeface="TT Norms"/>
                <a:cs typeface="TT Norms"/>
                <a:sym typeface="TT Norms"/>
              </a:rPr>
              <a:t> (pulse tone).</a:t>
            </a:r>
          </a:p>
        </p:txBody>
      </p:sp>
      <p:sp>
        <p:nvSpPr>
          <p:cNvPr id="10" name="TextBox 10"/>
          <p:cNvSpPr txBox="1"/>
          <p:nvPr/>
        </p:nvSpPr>
        <p:spPr>
          <a:xfrm>
            <a:off x="1028700" y="904875"/>
            <a:ext cx="7515492" cy="1184275"/>
          </a:xfrm>
          <a:prstGeom prst="rect">
            <a:avLst/>
          </a:prstGeom>
        </p:spPr>
        <p:txBody>
          <a:bodyPr lIns="0" tIns="0" rIns="0" bIns="0" rtlCol="0" anchor="t">
            <a:spAutoFit/>
          </a:bodyPr>
          <a:lstStyle/>
          <a:p>
            <a:pPr marL="0" lvl="0" indent="0" algn="l">
              <a:lnSpc>
                <a:spcPts val="9799"/>
              </a:lnSpc>
            </a:pPr>
            <a:r>
              <a:rPr lang="en-US" sz="6999" spc="699" dirty="0">
                <a:solidFill>
                  <a:srgbClr val="324D7E"/>
                </a:solidFill>
                <a:latin typeface="Anton"/>
                <a:ea typeface="Anton"/>
                <a:cs typeface="Anton"/>
                <a:sym typeface="Anton"/>
              </a:rPr>
              <a:t>3.4 BUZZER</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78989" flipH="1" flipV="1">
            <a:off x="15351820" y="1158275"/>
            <a:ext cx="4712842" cy="2356421"/>
          </a:xfrm>
          <a:custGeom>
            <a:avLst/>
            <a:gdLst/>
            <a:ahLst/>
            <a:cxnLst/>
            <a:rect l="l" t="t" r="r" b="b"/>
            <a:pathLst>
              <a:path w="4712842" h="2356421">
                <a:moveTo>
                  <a:pt x="4712842" y="2356420"/>
                </a:moveTo>
                <a:lnTo>
                  <a:pt x="0" y="2356420"/>
                </a:lnTo>
                <a:lnTo>
                  <a:pt x="0" y="0"/>
                </a:lnTo>
                <a:lnTo>
                  <a:pt x="4712842" y="0"/>
                </a:lnTo>
                <a:lnTo>
                  <a:pt x="4712842" y="2356420"/>
                </a:lnTo>
                <a:close/>
              </a:path>
            </a:pathLst>
          </a:custGeom>
          <a:blipFill>
            <a:blip r:embed="rId2"/>
            <a:stretch>
              <a:fillRect/>
            </a:stretch>
          </a:blipFill>
        </p:spPr>
      </p:sp>
      <p:grpSp>
        <p:nvGrpSpPr>
          <p:cNvPr id="3" name="Group 3"/>
          <p:cNvGrpSpPr/>
          <p:nvPr/>
        </p:nvGrpSpPr>
        <p:grpSpPr>
          <a:xfrm>
            <a:off x="10647129" y="8576823"/>
            <a:ext cx="7640871" cy="1710177"/>
            <a:chOff x="0" y="0"/>
            <a:chExt cx="2012410" cy="450417"/>
          </a:xfrm>
        </p:grpSpPr>
        <p:sp>
          <p:nvSpPr>
            <p:cNvPr id="4" name="Freeform 4"/>
            <p:cNvSpPr/>
            <p:nvPr/>
          </p:nvSpPr>
          <p:spPr>
            <a:xfrm>
              <a:off x="0" y="0"/>
              <a:ext cx="2012410" cy="450417"/>
            </a:xfrm>
            <a:custGeom>
              <a:avLst/>
              <a:gdLst/>
              <a:ahLst/>
              <a:cxnLst/>
              <a:rect l="l" t="t" r="r" b="b"/>
              <a:pathLst>
                <a:path w="2012410" h="450417">
                  <a:moveTo>
                    <a:pt x="0" y="0"/>
                  </a:moveTo>
                  <a:lnTo>
                    <a:pt x="2012410" y="0"/>
                  </a:lnTo>
                  <a:lnTo>
                    <a:pt x="2012410" y="450417"/>
                  </a:lnTo>
                  <a:lnTo>
                    <a:pt x="0" y="450417"/>
                  </a:lnTo>
                  <a:close/>
                </a:path>
              </a:pathLst>
            </a:custGeom>
            <a:solidFill>
              <a:srgbClr val="7B8899"/>
            </a:solidFill>
          </p:spPr>
        </p:sp>
        <p:sp>
          <p:nvSpPr>
            <p:cNvPr id="5" name="TextBox 5"/>
            <p:cNvSpPr txBox="1"/>
            <p:nvPr/>
          </p:nvSpPr>
          <p:spPr>
            <a:xfrm>
              <a:off x="0" y="57150"/>
              <a:ext cx="2012410" cy="393267"/>
            </a:xfrm>
            <a:prstGeom prst="rect">
              <a:avLst/>
            </a:prstGeom>
          </p:spPr>
          <p:txBody>
            <a:bodyPr lIns="50800" tIns="50800" rIns="50800" bIns="50800" rtlCol="0" anchor="ctr"/>
            <a:lstStyle/>
            <a:p>
              <a:pPr algn="ctr">
                <a:lnSpc>
                  <a:spcPts val="2309"/>
                </a:lnSpc>
              </a:pPr>
              <a:endParaRPr/>
            </a:p>
          </p:txBody>
        </p:sp>
      </p:grpSp>
      <p:grpSp>
        <p:nvGrpSpPr>
          <p:cNvPr id="6" name="Group 6"/>
          <p:cNvGrpSpPr/>
          <p:nvPr/>
        </p:nvGrpSpPr>
        <p:grpSpPr>
          <a:xfrm>
            <a:off x="10647129" y="2551680"/>
            <a:ext cx="7024117" cy="7242175"/>
            <a:chOff x="0" y="0"/>
            <a:chExt cx="5448338" cy="5617478"/>
          </a:xfrm>
        </p:grpSpPr>
        <p:sp>
          <p:nvSpPr>
            <p:cNvPr id="7" name="Freeform 7"/>
            <p:cNvSpPr/>
            <p:nvPr/>
          </p:nvSpPr>
          <p:spPr>
            <a:xfrm>
              <a:off x="0" y="0"/>
              <a:ext cx="5448338" cy="5617478"/>
            </a:xfrm>
            <a:custGeom>
              <a:avLst/>
              <a:gdLst/>
              <a:ahLst/>
              <a:cxnLst/>
              <a:rect l="l" t="t" r="r" b="b"/>
              <a:pathLst>
                <a:path w="5448338" h="5617478">
                  <a:moveTo>
                    <a:pt x="0" y="0"/>
                  </a:moveTo>
                  <a:lnTo>
                    <a:pt x="5448338" y="0"/>
                  </a:lnTo>
                  <a:lnTo>
                    <a:pt x="5448338" y="5617478"/>
                  </a:lnTo>
                  <a:lnTo>
                    <a:pt x="0" y="5617478"/>
                  </a:lnTo>
                  <a:close/>
                </a:path>
              </a:pathLst>
            </a:custGeom>
            <a:blipFill>
              <a:blip r:embed="rId3"/>
              <a:stretch>
                <a:fillRect l="-1552" r="-1552"/>
              </a:stretch>
            </a:blipFill>
          </p:spPr>
        </p:sp>
      </p:grpSp>
      <p:sp>
        <p:nvSpPr>
          <p:cNvPr id="8" name="TextBox 8"/>
          <p:cNvSpPr txBox="1"/>
          <p:nvPr/>
        </p:nvSpPr>
        <p:spPr>
          <a:xfrm>
            <a:off x="708473" y="2755933"/>
            <a:ext cx="9424188" cy="3724275"/>
          </a:xfrm>
          <a:prstGeom prst="rect">
            <a:avLst/>
          </a:prstGeom>
        </p:spPr>
        <p:txBody>
          <a:bodyPr lIns="0" tIns="0" rIns="0" bIns="0" rtlCol="0" anchor="t">
            <a:spAutoFit/>
          </a:bodyPr>
          <a:lstStyle/>
          <a:p>
            <a:pPr marL="647700" lvl="1" indent="-323850" algn="l">
              <a:lnSpc>
                <a:spcPts val="4200"/>
              </a:lnSpc>
              <a:buFont typeface="Arial"/>
              <a:buChar char="•"/>
            </a:pPr>
            <a:r>
              <a:rPr lang="en-US" sz="3000" dirty="0">
                <a:solidFill>
                  <a:srgbClr val="324D7E"/>
                </a:solidFill>
                <a:latin typeface="TT Norms"/>
                <a:ea typeface="TT Norms"/>
                <a:cs typeface="TT Norms"/>
                <a:sym typeface="TT Norms"/>
              </a:rPr>
              <a:t>Button (</a:t>
            </a:r>
            <a:r>
              <a:rPr lang="en-US" sz="3000" dirty="0" err="1">
                <a:solidFill>
                  <a:srgbClr val="324D7E"/>
                </a:solidFill>
                <a:latin typeface="TT Norms"/>
                <a:ea typeface="TT Norms"/>
                <a:cs typeface="TT Norms"/>
                <a:sym typeface="TT Norms"/>
              </a:rPr>
              <a:t>nút</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bấm</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là</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một</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linh</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kiện</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điện</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tử</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phổ</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biến</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trong</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các</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hệ</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thống</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điều</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khiển</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thiết</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bị</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điện</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tử</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và</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các</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giao</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diện</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người</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dùng</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Chức</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năng</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chính</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của</a:t>
            </a:r>
            <a:r>
              <a:rPr lang="en-US" sz="3000" dirty="0">
                <a:solidFill>
                  <a:srgbClr val="324D7E"/>
                </a:solidFill>
                <a:latin typeface="TT Norms"/>
                <a:ea typeface="TT Norms"/>
                <a:cs typeface="TT Norms"/>
                <a:sym typeface="TT Norms"/>
              </a:rPr>
              <a:t> button </a:t>
            </a:r>
            <a:r>
              <a:rPr lang="en-US" sz="3000" dirty="0" err="1">
                <a:solidFill>
                  <a:srgbClr val="324D7E"/>
                </a:solidFill>
                <a:latin typeface="TT Norms"/>
                <a:ea typeface="TT Norms"/>
                <a:cs typeface="TT Norms"/>
                <a:sym typeface="TT Norms"/>
              </a:rPr>
              <a:t>là</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nhận</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tín</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hiệu</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đầu</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vào</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từ</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người</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dùng</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thông</a:t>
            </a:r>
            <a:r>
              <a:rPr lang="en-US" sz="3000" dirty="0">
                <a:solidFill>
                  <a:srgbClr val="324D7E"/>
                </a:solidFill>
                <a:latin typeface="TT Norms"/>
                <a:ea typeface="TT Norms"/>
                <a:cs typeface="TT Norms"/>
                <a:sym typeface="TT Norms"/>
              </a:rPr>
              <a:t> qua </a:t>
            </a:r>
            <a:r>
              <a:rPr lang="en-US" sz="3000" dirty="0" err="1">
                <a:solidFill>
                  <a:srgbClr val="324D7E"/>
                </a:solidFill>
                <a:latin typeface="TT Norms"/>
                <a:ea typeface="TT Norms"/>
                <a:cs typeface="TT Norms"/>
                <a:sym typeface="TT Norms"/>
              </a:rPr>
              <a:t>thao</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tác</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nhấn</a:t>
            </a:r>
            <a:r>
              <a:rPr lang="en-US" sz="3000" dirty="0">
                <a:solidFill>
                  <a:srgbClr val="324D7E"/>
                </a:solidFill>
                <a:latin typeface="TT Norms"/>
                <a:ea typeface="TT Norms"/>
                <a:cs typeface="TT Norms"/>
                <a:sym typeface="TT Norms"/>
              </a:rPr>
              <a:t> hay </a:t>
            </a:r>
            <a:r>
              <a:rPr lang="en-US" sz="3000" dirty="0" err="1">
                <a:solidFill>
                  <a:srgbClr val="324D7E"/>
                </a:solidFill>
                <a:latin typeface="TT Norms"/>
                <a:ea typeface="TT Norms"/>
                <a:cs typeface="TT Norms"/>
                <a:sym typeface="TT Norms"/>
              </a:rPr>
              <a:t>giữ</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từ</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đó</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kích</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hoạt</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một</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hành</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động</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cụ</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thể</a:t>
            </a:r>
            <a:r>
              <a:rPr lang="en-US" sz="3000" dirty="0">
                <a:solidFill>
                  <a:srgbClr val="324D7E"/>
                </a:solidFill>
                <a:latin typeface="TT Norms"/>
                <a:ea typeface="TT Norms"/>
                <a:cs typeface="TT Norms"/>
                <a:sym typeface="TT Norms"/>
              </a:rPr>
              <a:t> hay </a:t>
            </a:r>
            <a:r>
              <a:rPr lang="en-US" sz="3000" dirty="0" err="1">
                <a:solidFill>
                  <a:srgbClr val="324D7E"/>
                </a:solidFill>
                <a:latin typeface="TT Norms"/>
                <a:ea typeface="TT Norms"/>
                <a:cs typeface="TT Norms"/>
                <a:sym typeface="TT Norms"/>
              </a:rPr>
              <a:t>chuyển</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đổi</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trạng</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thái</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các</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chế</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độ</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hoạt</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động</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trong</a:t>
            </a:r>
            <a:r>
              <a:rPr lang="en-US" sz="3000" dirty="0">
                <a:solidFill>
                  <a:srgbClr val="324D7E"/>
                </a:solidFill>
                <a:latin typeface="TT Norms"/>
                <a:ea typeface="TT Norms"/>
                <a:cs typeface="TT Norms"/>
                <a:sym typeface="TT Norms"/>
              </a:rPr>
              <a:t> 1 </a:t>
            </a:r>
            <a:r>
              <a:rPr lang="en-US" sz="3000" dirty="0" err="1">
                <a:solidFill>
                  <a:srgbClr val="324D7E"/>
                </a:solidFill>
                <a:latin typeface="TT Norms"/>
                <a:ea typeface="TT Norms"/>
                <a:cs typeface="TT Norms"/>
                <a:sym typeface="TT Norms"/>
              </a:rPr>
              <a:t>hệ</a:t>
            </a:r>
            <a:r>
              <a:rPr lang="en-US" sz="3000" dirty="0">
                <a:solidFill>
                  <a:srgbClr val="324D7E"/>
                </a:solidFill>
                <a:latin typeface="TT Norms"/>
                <a:ea typeface="TT Norms"/>
                <a:cs typeface="TT Norms"/>
                <a:sym typeface="TT Norms"/>
              </a:rPr>
              <a:t> </a:t>
            </a:r>
            <a:r>
              <a:rPr lang="en-US" sz="3000" dirty="0" err="1">
                <a:solidFill>
                  <a:srgbClr val="324D7E"/>
                </a:solidFill>
                <a:latin typeface="TT Norms"/>
                <a:ea typeface="TT Norms"/>
                <a:cs typeface="TT Norms"/>
                <a:sym typeface="TT Norms"/>
              </a:rPr>
              <a:t>thống</a:t>
            </a:r>
            <a:endParaRPr lang="en-US" sz="3000" dirty="0">
              <a:solidFill>
                <a:srgbClr val="324D7E"/>
              </a:solidFill>
              <a:latin typeface="TT Norms"/>
              <a:ea typeface="TT Norms"/>
              <a:cs typeface="TT Norms"/>
              <a:sym typeface="TT Norms"/>
            </a:endParaRPr>
          </a:p>
        </p:txBody>
      </p:sp>
      <p:sp>
        <p:nvSpPr>
          <p:cNvPr id="9" name="TextBox 9"/>
          <p:cNvSpPr txBox="1"/>
          <p:nvPr/>
        </p:nvSpPr>
        <p:spPr>
          <a:xfrm>
            <a:off x="1028700" y="904875"/>
            <a:ext cx="7515492" cy="1184275"/>
          </a:xfrm>
          <a:prstGeom prst="rect">
            <a:avLst/>
          </a:prstGeom>
        </p:spPr>
        <p:txBody>
          <a:bodyPr lIns="0" tIns="0" rIns="0" bIns="0" rtlCol="0" anchor="t">
            <a:spAutoFit/>
          </a:bodyPr>
          <a:lstStyle/>
          <a:p>
            <a:pPr marL="0" lvl="0" indent="0" algn="l">
              <a:lnSpc>
                <a:spcPts val="9799"/>
              </a:lnSpc>
            </a:pPr>
            <a:r>
              <a:rPr lang="en-US" sz="6999" spc="699" dirty="0">
                <a:solidFill>
                  <a:srgbClr val="324D7E"/>
                </a:solidFill>
                <a:latin typeface="Anton"/>
                <a:ea typeface="Anton"/>
                <a:cs typeface="Anton"/>
                <a:sym typeface="Anton"/>
              </a:rPr>
              <a:t>3.5 BUTTON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00000" flipH="1">
            <a:off x="-1417676" y="-1253098"/>
            <a:ext cx="4892752" cy="2446376"/>
          </a:xfrm>
          <a:custGeom>
            <a:avLst/>
            <a:gdLst/>
            <a:ahLst/>
            <a:cxnLst/>
            <a:rect l="l" t="t" r="r" b="b"/>
            <a:pathLst>
              <a:path w="4892752" h="2446376">
                <a:moveTo>
                  <a:pt x="4892752" y="0"/>
                </a:moveTo>
                <a:lnTo>
                  <a:pt x="0" y="0"/>
                </a:lnTo>
                <a:lnTo>
                  <a:pt x="0" y="2446376"/>
                </a:lnTo>
                <a:lnTo>
                  <a:pt x="4892752" y="2446376"/>
                </a:lnTo>
                <a:lnTo>
                  <a:pt x="489275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8292201" y="798682"/>
            <a:ext cx="9587953" cy="2152650"/>
          </a:xfrm>
          <a:prstGeom prst="rect">
            <a:avLst/>
          </a:prstGeom>
        </p:spPr>
        <p:txBody>
          <a:bodyPr lIns="0" tIns="0" rIns="0" bIns="0" rtlCol="0" anchor="t">
            <a:spAutoFit/>
          </a:bodyPr>
          <a:lstStyle/>
          <a:p>
            <a:pPr algn="l">
              <a:lnSpc>
                <a:spcPts val="8474"/>
              </a:lnSpc>
            </a:pPr>
            <a:r>
              <a:rPr lang="en-US" sz="7500" spc="750" dirty="0">
                <a:solidFill>
                  <a:srgbClr val="324D7E"/>
                </a:solidFill>
                <a:latin typeface="Anton"/>
                <a:ea typeface="Anton"/>
                <a:cs typeface="Anton"/>
                <a:sym typeface="Anton"/>
              </a:rPr>
              <a:t>4.1 NGUYÊN LÝ </a:t>
            </a:r>
          </a:p>
          <a:p>
            <a:pPr algn="l">
              <a:lnSpc>
                <a:spcPts val="8474"/>
              </a:lnSpc>
            </a:pPr>
            <a:r>
              <a:rPr lang="en-US" sz="7500" spc="750" dirty="0">
                <a:solidFill>
                  <a:srgbClr val="324D7E"/>
                </a:solidFill>
                <a:latin typeface="Anton"/>
                <a:ea typeface="Anton"/>
                <a:cs typeface="Anton"/>
                <a:sym typeface="Anton"/>
              </a:rPr>
              <a:t>HOẠT ĐỘNG</a:t>
            </a:r>
          </a:p>
        </p:txBody>
      </p:sp>
      <p:sp>
        <p:nvSpPr>
          <p:cNvPr id="4" name="TextBox 4"/>
          <p:cNvSpPr txBox="1"/>
          <p:nvPr/>
        </p:nvSpPr>
        <p:spPr>
          <a:xfrm>
            <a:off x="8274268" y="3032388"/>
            <a:ext cx="9182442" cy="4139595"/>
          </a:xfrm>
          <a:prstGeom prst="rect">
            <a:avLst/>
          </a:prstGeom>
        </p:spPr>
        <p:txBody>
          <a:bodyPr lIns="0" tIns="0" rIns="0" bIns="0" rtlCol="0" anchor="t">
            <a:spAutoFit/>
          </a:bodyPr>
          <a:lstStyle/>
          <a:p>
            <a:pPr algn="just">
              <a:lnSpc>
                <a:spcPts val="3639"/>
              </a:lnSpc>
            </a:pPr>
            <a:r>
              <a:rPr lang="en-US" sz="2599" dirty="0">
                <a:solidFill>
                  <a:srgbClr val="324D7E"/>
                </a:solidFill>
                <a:latin typeface="TT Norms"/>
                <a:ea typeface="TT Norms"/>
                <a:cs typeface="TT Norms"/>
                <a:sym typeface="TT Norms"/>
              </a:rPr>
              <a:t>Khi </a:t>
            </a:r>
            <a:r>
              <a:rPr lang="en-US" sz="2599" dirty="0" err="1">
                <a:solidFill>
                  <a:srgbClr val="324D7E"/>
                </a:solidFill>
                <a:latin typeface="TT Norms"/>
                <a:ea typeface="TT Norms"/>
                <a:cs typeface="TT Norms"/>
                <a:sym typeface="TT Norms"/>
              </a:rPr>
              <a:t>nạp</a:t>
            </a:r>
            <a:r>
              <a:rPr lang="en-US" sz="2599" dirty="0">
                <a:solidFill>
                  <a:srgbClr val="324D7E"/>
                </a:solidFill>
                <a:latin typeface="TT Norms"/>
                <a:ea typeface="TT Norms"/>
                <a:cs typeface="TT Norms"/>
                <a:sym typeface="TT Norms"/>
              </a:rPr>
              <a:t> code, </a:t>
            </a:r>
            <a:r>
              <a:rPr lang="en-US" sz="2599" dirty="0" err="1">
                <a:solidFill>
                  <a:srgbClr val="324D7E"/>
                </a:solidFill>
                <a:latin typeface="TT Norms"/>
                <a:ea typeface="TT Norms"/>
                <a:cs typeface="TT Norms"/>
                <a:sym typeface="TT Norms"/>
              </a:rPr>
              <a:t>màn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hình</a:t>
            </a:r>
            <a:r>
              <a:rPr lang="en-US" sz="2599" dirty="0">
                <a:solidFill>
                  <a:srgbClr val="324D7E"/>
                </a:solidFill>
                <a:latin typeface="TT Norms"/>
                <a:ea typeface="TT Norms"/>
                <a:cs typeface="TT Norms"/>
                <a:sym typeface="TT Norms"/>
              </a:rPr>
              <a:t> LCD </a:t>
            </a:r>
            <a:r>
              <a:rPr lang="en-US" sz="2599" dirty="0" err="1">
                <a:solidFill>
                  <a:srgbClr val="324D7E"/>
                </a:solidFill>
                <a:latin typeface="TT Norms"/>
                <a:ea typeface="TT Norms"/>
                <a:cs typeface="TT Norms"/>
                <a:sym typeface="TT Norms"/>
              </a:rPr>
              <a:t>sẽ</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sáng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lên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và</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hiển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thị</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thời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gian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ngày</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tháng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năm</a:t>
            </a:r>
            <a:r>
              <a:rPr lang="en-US" sz="2599" dirty="0">
                <a:solidFill>
                  <a:srgbClr val="324D7E"/>
                </a:solidFill>
                <a:latin typeface="TT Norms"/>
                <a:ea typeface="TT Norms"/>
                <a:cs typeface="TT Norms"/>
                <a:sym typeface="TT Norms"/>
              </a:rPr>
              <a:t>, vi </a:t>
            </a:r>
            <a:r>
              <a:rPr lang="en-US" sz="2599" dirty="0" err="1">
                <a:solidFill>
                  <a:srgbClr val="324D7E"/>
                </a:solidFill>
                <a:latin typeface="TT Norms"/>
                <a:ea typeface="TT Norms"/>
                <a:cs typeface="TT Norms"/>
                <a:sym typeface="TT Norms"/>
              </a:rPr>
              <a:t>xử</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lý</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và</a:t>
            </a:r>
            <a:r>
              <a:rPr lang="en-US" sz="2599" dirty="0">
                <a:solidFill>
                  <a:srgbClr val="324D7E"/>
                </a:solidFill>
                <a:latin typeface="TT Norms"/>
                <a:ea typeface="TT Norms"/>
                <a:cs typeface="TT Norms"/>
                <a:sym typeface="TT Norms"/>
              </a:rPr>
              <a:t> RTC </a:t>
            </a:r>
            <a:r>
              <a:rPr lang="en-US" sz="2599" dirty="0" err="1">
                <a:solidFill>
                  <a:srgbClr val="324D7E"/>
                </a:solidFill>
                <a:latin typeface="TT Norms"/>
                <a:ea typeface="TT Norms"/>
                <a:cs typeface="TT Norms"/>
                <a:sym typeface="TT Norms"/>
              </a:rPr>
              <a:t>bắt</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đầu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hoạt</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động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chức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năng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đếm</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lên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theo</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thời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gian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thực</a:t>
            </a:r>
            <a:r>
              <a:rPr lang="en-US" sz="2599" dirty="0">
                <a:solidFill>
                  <a:srgbClr val="324D7E"/>
                </a:solidFill>
                <a:latin typeface="TT Norms"/>
                <a:ea typeface="TT Norms"/>
                <a:cs typeface="TT Norms"/>
                <a:sym typeface="TT Norms"/>
              </a:rPr>
              <a:t>. Khi ở </a:t>
            </a:r>
            <a:r>
              <a:rPr lang="en-US" sz="2599" dirty="0" err="1">
                <a:solidFill>
                  <a:srgbClr val="324D7E"/>
                </a:solidFill>
                <a:latin typeface="TT Norms"/>
                <a:ea typeface="TT Norms"/>
                <a:cs typeface="TT Norms"/>
                <a:sym typeface="TT Norms"/>
              </a:rPr>
              <a:t>chế</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độ</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báo</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thức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sẽ</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có</a:t>
            </a:r>
            <a:r>
              <a:rPr lang="en-US" sz="2599" dirty="0">
                <a:solidFill>
                  <a:srgbClr val="324D7E"/>
                </a:solidFill>
                <a:latin typeface="TT Norms"/>
                <a:ea typeface="TT Norms"/>
                <a:cs typeface="TT Norms"/>
                <a:sym typeface="TT Norms"/>
              </a:rPr>
              <a:t> 1 </a:t>
            </a:r>
            <a:r>
              <a:rPr lang="en-US" sz="2599" dirty="0" err="1">
                <a:solidFill>
                  <a:srgbClr val="324D7E"/>
                </a:solidFill>
                <a:latin typeface="TT Norms"/>
                <a:ea typeface="TT Norms"/>
                <a:cs typeface="TT Norms"/>
                <a:sym typeface="TT Norms"/>
              </a:rPr>
              <a:t>còi</a:t>
            </a:r>
            <a:r>
              <a:rPr lang="en-US" sz="2599" dirty="0">
                <a:solidFill>
                  <a:srgbClr val="324D7E"/>
                </a:solidFill>
                <a:latin typeface="TT Norms"/>
                <a:ea typeface="TT Norms"/>
                <a:cs typeface="TT Norms"/>
                <a:sym typeface="TT Norms"/>
              </a:rPr>
              <a:t> buzzer </a:t>
            </a:r>
            <a:r>
              <a:rPr lang="en-US" sz="2599" dirty="0" err="1">
                <a:solidFill>
                  <a:srgbClr val="324D7E"/>
                </a:solidFill>
                <a:latin typeface="TT Norms"/>
                <a:ea typeface="TT Norms"/>
                <a:cs typeface="TT Norms"/>
                <a:sym typeface="TT Norms"/>
              </a:rPr>
              <a:t>reo</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lên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đồng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thời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sẽ</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có</a:t>
            </a:r>
            <a:r>
              <a:rPr lang="en-US" sz="2599" dirty="0">
                <a:solidFill>
                  <a:srgbClr val="324D7E"/>
                </a:solidFill>
                <a:latin typeface="TT Norms"/>
                <a:ea typeface="TT Norms"/>
                <a:cs typeface="TT Norms"/>
                <a:sym typeface="TT Norms"/>
              </a:rPr>
              <a:t> 1 </a:t>
            </a:r>
            <a:r>
              <a:rPr lang="en-US" sz="2599" dirty="0" err="1">
                <a:solidFill>
                  <a:srgbClr val="324D7E"/>
                </a:solidFill>
                <a:latin typeface="TT Norms"/>
                <a:ea typeface="TT Norms"/>
                <a:cs typeface="TT Norms"/>
                <a:sym typeface="TT Norms"/>
              </a:rPr>
              <a:t>đèn</a:t>
            </a:r>
            <a:r>
              <a:rPr lang="en-US" sz="2599" dirty="0">
                <a:solidFill>
                  <a:srgbClr val="324D7E"/>
                </a:solidFill>
                <a:latin typeface="TT Norms"/>
                <a:ea typeface="TT Norms"/>
                <a:cs typeface="TT Norms"/>
                <a:sym typeface="TT Norms"/>
              </a:rPr>
              <a:t> led </a:t>
            </a:r>
            <a:r>
              <a:rPr lang="en-US" sz="2599" dirty="0" err="1">
                <a:solidFill>
                  <a:srgbClr val="324D7E"/>
                </a:solidFill>
                <a:latin typeface="TT Norms"/>
                <a:ea typeface="TT Norms"/>
                <a:cs typeface="TT Norms"/>
                <a:sym typeface="TT Norms"/>
              </a:rPr>
              <a:t>nhấp</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nháy</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báo</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hiệu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đã</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đến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thời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gian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báo</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thức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được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cái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đặt</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sẵn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Chiết</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áp</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sẽ</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được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dùng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để</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điều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chỉnh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độ</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hiển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thị</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của</a:t>
            </a:r>
            <a:r>
              <a:rPr lang="en-US" sz="2599" dirty="0">
                <a:solidFill>
                  <a:srgbClr val="324D7E"/>
                </a:solidFill>
                <a:latin typeface="TT Norms"/>
                <a:ea typeface="TT Norms"/>
                <a:cs typeface="TT Norms"/>
                <a:sym typeface="TT Norms"/>
              </a:rPr>
              <a:t> LCD. </a:t>
            </a:r>
            <a:r>
              <a:rPr lang="en-US" sz="2599" dirty="0" err="1">
                <a:solidFill>
                  <a:srgbClr val="324D7E"/>
                </a:solidFill>
                <a:latin typeface="TT Norms"/>
                <a:ea typeface="TT Norms"/>
                <a:cs typeface="TT Norms"/>
                <a:sym typeface="TT Norms"/>
              </a:rPr>
              <a:t>Các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nút</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nhấn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sẽ</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thực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hiện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các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chức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năng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theo</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từng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chế</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độ</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rồi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hiển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thị</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thông</a:t>
            </a:r>
            <a:r>
              <a:rPr lang="en-US" sz="2599" dirty="0">
                <a:solidFill>
                  <a:srgbClr val="324D7E"/>
                </a:solidFill>
                <a:latin typeface="TT Norms"/>
                <a:ea typeface="TT Norms"/>
                <a:cs typeface="TT Norms"/>
                <a:sym typeface="TT Norms"/>
              </a:rPr>
              <a:t> tin </a:t>
            </a:r>
            <a:r>
              <a:rPr lang="en-US" sz="2599" dirty="0" err="1">
                <a:solidFill>
                  <a:srgbClr val="324D7E"/>
                </a:solidFill>
                <a:latin typeface="TT Norms"/>
                <a:ea typeface="TT Norms"/>
                <a:cs typeface="TT Norms"/>
                <a:sym typeface="TT Norms"/>
              </a:rPr>
              <a:t>lên</a:t>
            </a:r>
            <a:r>
              <a:rPr lang="en-US" sz="2599" dirty="0">
                <a:solidFill>
                  <a:srgbClr val="324D7E"/>
                </a:solidFill>
                <a:latin typeface="TT Norms"/>
                <a:ea typeface="TT Norms"/>
                <a:cs typeface="TT Norms"/>
                <a:sym typeface="TT Norms"/>
              </a:rPr>
              <a:t> LCD. </a:t>
            </a:r>
            <a:r>
              <a:rPr lang="en-US" sz="2599" dirty="0" err="1">
                <a:solidFill>
                  <a:srgbClr val="324D7E"/>
                </a:solidFill>
                <a:latin typeface="TT Norms"/>
                <a:ea typeface="TT Norms"/>
                <a:cs typeface="TT Norms"/>
                <a:sym typeface="TT Norms"/>
              </a:rPr>
              <a:t>Các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chức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năng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của</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từng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nút</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lần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lượt</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là</a:t>
            </a:r>
            <a:r>
              <a:rPr lang="en-US" sz="2599" dirty="0">
                <a:solidFill>
                  <a:srgbClr val="324D7E"/>
                </a:solidFill>
                <a:latin typeface="TT Norms"/>
                <a:ea typeface="TT Norms"/>
                <a:cs typeface="TT Norms"/>
                <a:sym typeface="TT Norms"/>
              </a:rPr>
              <a:t>:</a:t>
            </a:r>
          </a:p>
          <a:p>
            <a:pPr algn="just">
              <a:lnSpc>
                <a:spcPts val="3639"/>
              </a:lnSpc>
            </a:pPr>
            <a:endParaRPr lang="en-US" sz="2599" dirty="0">
              <a:solidFill>
                <a:srgbClr val="324D7E"/>
              </a:solidFill>
              <a:latin typeface="TT Norms"/>
              <a:ea typeface="TT Norms"/>
              <a:cs typeface="TT Norms"/>
              <a:sym typeface="TT Norms"/>
            </a:endParaRPr>
          </a:p>
        </p:txBody>
      </p:sp>
      <p:sp>
        <p:nvSpPr>
          <p:cNvPr id="5" name="Freeform 5"/>
          <p:cNvSpPr/>
          <p:nvPr/>
        </p:nvSpPr>
        <p:spPr>
          <a:xfrm>
            <a:off x="-493648" y="4326910"/>
            <a:ext cx="8257051" cy="5960090"/>
          </a:xfrm>
          <a:custGeom>
            <a:avLst/>
            <a:gdLst/>
            <a:ahLst/>
            <a:cxnLst/>
            <a:rect l="l" t="t" r="r" b="b"/>
            <a:pathLst>
              <a:path w="8257051" h="5960090">
                <a:moveTo>
                  <a:pt x="0" y="0"/>
                </a:moveTo>
                <a:lnTo>
                  <a:pt x="8257051" y="0"/>
                </a:lnTo>
                <a:lnTo>
                  <a:pt x="8257051" y="5960090"/>
                </a:lnTo>
                <a:lnTo>
                  <a:pt x="0" y="596009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6" name="TextBox 6"/>
          <p:cNvSpPr txBox="1"/>
          <p:nvPr/>
        </p:nvSpPr>
        <p:spPr>
          <a:xfrm>
            <a:off x="8032523" y="6729740"/>
            <a:ext cx="9424188" cy="2277110"/>
          </a:xfrm>
          <a:prstGeom prst="rect">
            <a:avLst/>
          </a:prstGeom>
        </p:spPr>
        <p:txBody>
          <a:bodyPr lIns="0" tIns="0" rIns="0" bIns="0" rtlCol="0" anchor="t">
            <a:spAutoFit/>
          </a:bodyPr>
          <a:lstStyle/>
          <a:p>
            <a:pPr marL="561339" lvl="1" indent="-280669" algn="l">
              <a:lnSpc>
                <a:spcPts val="3639"/>
              </a:lnSpc>
              <a:buFont typeface="Arial"/>
              <a:buChar char="•"/>
            </a:pPr>
            <a:r>
              <a:rPr lang="en-US" sz="2599" dirty="0">
                <a:solidFill>
                  <a:srgbClr val="324D7E"/>
                </a:solidFill>
                <a:latin typeface="TT Norms"/>
                <a:ea typeface="TT Norms"/>
                <a:cs typeface="TT Norms"/>
                <a:sym typeface="TT Norms"/>
              </a:rPr>
              <a:t>Button 1: </a:t>
            </a:r>
            <a:r>
              <a:rPr lang="en-US" sz="2599" dirty="0" err="1">
                <a:solidFill>
                  <a:srgbClr val="324D7E"/>
                </a:solidFill>
                <a:latin typeface="TT Norms"/>
                <a:ea typeface="TT Norms"/>
                <a:cs typeface="TT Norms"/>
                <a:sym typeface="TT Norms"/>
              </a:rPr>
              <a:t>Điều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chỉnh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các</a:t>
            </a:r>
            <a:r>
              <a:rPr lang="en-US" sz="2599" dirty="0">
                <a:solidFill>
                  <a:srgbClr val="324D7E"/>
                </a:solidFill>
                <a:latin typeface="TT Norms"/>
                <a:ea typeface="TT Norms"/>
                <a:cs typeface="TT Norms"/>
                <a:sym typeface="TT Norms"/>
              </a:rPr>
              <a:t> mode (</a:t>
            </a:r>
            <a:r>
              <a:rPr lang="en-US" sz="2599" dirty="0" err="1">
                <a:solidFill>
                  <a:srgbClr val="324D7E"/>
                </a:solidFill>
                <a:latin typeface="TT Norms"/>
                <a:ea typeface="TT Norms"/>
                <a:cs typeface="TT Norms"/>
                <a:sym typeface="TT Norms"/>
              </a:rPr>
              <a:t>giờ-phút</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thứ-ngày-tháng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thời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gian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báo</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thức</a:t>
            </a:r>
            <a:r>
              <a:rPr lang="en-US" sz="2599" dirty="0">
                <a:solidFill>
                  <a:srgbClr val="324D7E"/>
                </a:solidFill>
                <a:latin typeface="TT Norms"/>
                <a:ea typeface="TT Norms"/>
                <a:cs typeface="TT Norms"/>
                <a:sym typeface="TT Norms"/>
              </a:rPr>
              <a:t>).</a:t>
            </a:r>
          </a:p>
          <a:p>
            <a:pPr marL="561339" lvl="1" indent="-280669" algn="l">
              <a:lnSpc>
                <a:spcPts val="3639"/>
              </a:lnSpc>
              <a:buFont typeface="Arial"/>
              <a:buChar char="•"/>
            </a:pPr>
            <a:r>
              <a:rPr lang="en-US" sz="2599" dirty="0">
                <a:solidFill>
                  <a:srgbClr val="324D7E"/>
                </a:solidFill>
                <a:latin typeface="TT Norms"/>
                <a:ea typeface="TT Norms"/>
                <a:cs typeface="TT Norms"/>
                <a:sym typeface="TT Norms"/>
              </a:rPr>
              <a:t>Button 2: </a:t>
            </a:r>
            <a:r>
              <a:rPr lang="en-US" sz="2599" dirty="0" err="1">
                <a:solidFill>
                  <a:srgbClr val="324D7E"/>
                </a:solidFill>
                <a:latin typeface="TT Norms"/>
                <a:ea typeface="TT Norms"/>
                <a:cs typeface="TT Norms"/>
                <a:sym typeface="TT Norms"/>
              </a:rPr>
              <a:t>Điều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chỉnh</a:t>
            </a:r>
            <a:r>
              <a:rPr lang="en-US" sz="2599" dirty="0">
                <a:solidFill>
                  <a:srgbClr val="324D7E"/>
                </a:solidFill>
                <a:latin typeface="TT Norms"/>
                <a:ea typeface="TT Norms"/>
                <a:cs typeface="TT Norms"/>
                <a:sym typeface="TT Norms"/>
              </a:rPr>
              <a:t> mode </a:t>
            </a:r>
            <a:r>
              <a:rPr lang="en-US" sz="2599" dirty="0" err="1">
                <a:solidFill>
                  <a:srgbClr val="324D7E"/>
                </a:solidFill>
                <a:latin typeface="TT Norms"/>
                <a:ea typeface="TT Norms"/>
                <a:cs typeface="TT Norms"/>
                <a:sym typeface="TT Norms"/>
              </a:rPr>
              <a:t>thời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gian</a:t>
            </a:r>
            <a:r>
              <a:rPr lang="en-US" sz="2599" dirty="0">
                <a:solidFill>
                  <a:srgbClr val="324D7E"/>
                </a:solidFill>
                <a:latin typeface="TT Norms"/>
                <a:ea typeface="TT Norms"/>
                <a:cs typeface="TT Norms"/>
                <a:sym typeface="TT Norms"/>
              </a:rPr>
              <a:t> 24h </a:t>
            </a:r>
            <a:r>
              <a:rPr lang="en-US" sz="2599" dirty="0" err="1">
                <a:solidFill>
                  <a:srgbClr val="324D7E"/>
                </a:solidFill>
                <a:latin typeface="TT Norms"/>
                <a:ea typeface="TT Norms"/>
                <a:cs typeface="TT Norms"/>
                <a:sym typeface="TT Norms"/>
              </a:rPr>
              <a:t>và</a:t>
            </a:r>
            <a:r>
              <a:rPr lang="en-US" sz="2599" dirty="0">
                <a:solidFill>
                  <a:srgbClr val="324D7E"/>
                </a:solidFill>
                <a:latin typeface="TT Norms"/>
                <a:ea typeface="TT Norms"/>
                <a:cs typeface="TT Norms"/>
                <a:sym typeface="TT Norms"/>
              </a:rPr>
              <a:t> 12h. </a:t>
            </a:r>
          </a:p>
          <a:p>
            <a:pPr marL="561339" lvl="1" indent="-280669" algn="l">
              <a:lnSpc>
                <a:spcPts val="3639"/>
              </a:lnSpc>
              <a:buFont typeface="Arial"/>
              <a:buChar char="•"/>
            </a:pPr>
            <a:r>
              <a:rPr lang="en-US" sz="2599" dirty="0">
                <a:solidFill>
                  <a:srgbClr val="324D7E"/>
                </a:solidFill>
                <a:latin typeface="TT Norms"/>
                <a:ea typeface="TT Norms"/>
                <a:cs typeface="TT Norms"/>
                <a:sym typeface="TT Norms"/>
              </a:rPr>
              <a:t>Button 3: </a:t>
            </a:r>
            <a:r>
              <a:rPr lang="en-US" sz="2599" dirty="0" err="1">
                <a:solidFill>
                  <a:srgbClr val="324D7E"/>
                </a:solidFill>
                <a:latin typeface="TT Norms"/>
                <a:ea typeface="TT Norms"/>
                <a:cs typeface="TT Norms"/>
                <a:sym typeface="TT Norms"/>
              </a:rPr>
              <a:t>Khởi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động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hoặc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tắt</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chế</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độ</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báo</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thức</a:t>
            </a:r>
            <a:r>
              <a:rPr lang="en-US" sz="2599" dirty="0">
                <a:solidFill>
                  <a:srgbClr val="324D7E"/>
                </a:solidFill>
                <a:latin typeface="TT Norms"/>
                <a:ea typeface="TT Norms"/>
                <a:cs typeface="TT Norms"/>
                <a:sym typeface="TT Norms"/>
              </a:rPr>
              <a:t> (Alarm).</a:t>
            </a:r>
          </a:p>
          <a:p>
            <a:pPr marL="561339" lvl="1" indent="-280669" algn="l">
              <a:lnSpc>
                <a:spcPts val="3639"/>
              </a:lnSpc>
              <a:buFont typeface="Arial"/>
              <a:buChar char="•"/>
            </a:pPr>
            <a:r>
              <a:rPr lang="en-US" sz="2599" dirty="0">
                <a:solidFill>
                  <a:srgbClr val="324D7E"/>
                </a:solidFill>
                <a:latin typeface="TT Norms"/>
                <a:ea typeface="TT Norms"/>
                <a:cs typeface="TT Norms"/>
                <a:sym typeface="TT Norms"/>
              </a:rPr>
              <a:t>Button 4: </a:t>
            </a:r>
            <a:r>
              <a:rPr lang="en-US" sz="2599" dirty="0" err="1">
                <a:solidFill>
                  <a:srgbClr val="324D7E"/>
                </a:solidFill>
                <a:latin typeface="TT Norms"/>
                <a:ea typeface="TT Norms"/>
                <a:cs typeface="TT Norms"/>
                <a:sym typeface="TT Norms"/>
              </a:rPr>
              <a:t>Khởi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động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chế</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độ</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đèn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tối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của</a:t>
            </a:r>
            <a:r>
              <a:rPr lang="en-US" sz="2599" dirty="0">
                <a:solidFill>
                  <a:srgbClr val="324D7E"/>
                </a:solidFill>
                <a:latin typeface="TT Norms"/>
                <a:ea typeface="TT Norms"/>
                <a:cs typeface="TT Norms"/>
                <a:sym typeface="TT Norms"/>
              </a:rPr>
              <a:t> LCD. </a:t>
            </a:r>
          </a:p>
        </p:txBody>
      </p:sp>
      <p:sp>
        <p:nvSpPr>
          <p:cNvPr id="7" name="Rectangle 1">
            <a:extLst>
              <a:ext uri="{FF2B5EF4-FFF2-40B4-BE49-F238E27FC236}">
                <a16:creationId xmlns:a16="http://schemas.microsoft.com/office/drawing/2014/main" id="{1A27F9A8-4C14-4527-B7E7-72A4DA331C54}"/>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2045920" y="2124729"/>
            <a:ext cx="14196160" cy="7133571"/>
          </a:xfrm>
          <a:custGeom>
            <a:avLst/>
            <a:gdLst/>
            <a:ahLst/>
            <a:cxnLst/>
            <a:rect l="l" t="t" r="r" b="b"/>
            <a:pathLst>
              <a:path w="14196160" h="7133571">
                <a:moveTo>
                  <a:pt x="0" y="0"/>
                </a:moveTo>
                <a:lnTo>
                  <a:pt x="14196160" y="0"/>
                </a:lnTo>
                <a:lnTo>
                  <a:pt x="14196160" y="7133571"/>
                </a:lnTo>
                <a:lnTo>
                  <a:pt x="0" y="7133571"/>
                </a:lnTo>
                <a:lnTo>
                  <a:pt x="0" y="0"/>
                </a:lnTo>
                <a:close/>
              </a:path>
            </a:pathLst>
          </a:custGeom>
          <a:blipFill>
            <a:blip r:embed="rId2"/>
            <a:stretch>
              <a:fillRect/>
            </a:stretch>
          </a:blipFill>
          <a:ln w="38100" cap="sq">
            <a:solidFill>
              <a:srgbClr val="000000"/>
            </a:solidFill>
            <a:prstDash val="solid"/>
            <a:miter/>
          </a:ln>
        </p:spPr>
      </p:sp>
      <p:sp>
        <p:nvSpPr>
          <p:cNvPr id="3" name="TextBox 3"/>
          <p:cNvSpPr txBox="1"/>
          <p:nvPr/>
        </p:nvSpPr>
        <p:spPr>
          <a:xfrm>
            <a:off x="3979978" y="586576"/>
            <a:ext cx="10328043" cy="1184275"/>
          </a:xfrm>
          <a:prstGeom prst="rect">
            <a:avLst/>
          </a:prstGeom>
        </p:spPr>
        <p:txBody>
          <a:bodyPr lIns="0" tIns="0" rIns="0" bIns="0" rtlCol="0" anchor="t">
            <a:spAutoFit/>
          </a:bodyPr>
          <a:lstStyle/>
          <a:p>
            <a:pPr marL="0" lvl="0" indent="0" algn="l">
              <a:lnSpc>
                <a:spcPts val="9799"/>
              </a:lnSpc>
            </a:pPr>
            <a:r>
              <a:rPr lang="en-US" sz="6999" spc="699" dirty="0">
                <a:solidFill>
                  <a:srgbClr val="324D7E"/>
                </a:solidFill>
                <a:latin typeface="Anton"/>
                <a:ea typeface="Anton"/>
                <a:cs typeface="Anton"/>
                <a:sym typeface="Anton"/>
              </a:rPr>
              <a:t>4.2 SƠ ĐỒ KHỐI HỆ THỐNG</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9838866" y="782132"/>
            <a:ext cx="6889543" cy="9186057"/>
          </a:xfrm>
          <a:custGeom>
            <a:avLst/>
            <a:gdLst/>
            <a:ahLst/>
            <a:cxnLst/>
            <a:rect l="l" t="t" r="r" b="b"/>
            <a:pathLst>
              <a:path w="6889543" h="9186057">
                <a:moveTo>
                  <a:pt x="0" y="0"/>
                </a:moveTo>
                <a:lnTo>
                  <a:pt x="6889543" y="0"/>
                </a:lnTo>
                <a:lnTo>
                  <a:pt x="6889543" y="9186057"/>
                </a:lnTo>
                <a:lnTo>
                  <a:pt x="0" y="9186057"/>
                </a:lnTo>
                <a:lnTo>
                  <a:pt x="0" y="0"/>
                </a:lnTo>
                <a:close/>
              </a:path>
            </a:pathLst>
          </a:custGeom>
          <a:blipFill>
            <a:blip r:embed="rId2"/>
            <a:stretch>
              <a:fillRect/>
            </a:stretch>
          </a:blipFill>
        </p:spPr>
      </p:sp>
      <p:sp>
        <p:nvSpPr>
          <p:cNvPr id="3" name="TextBox 3"/>
          <p:cNvSpPr txBox="1"/>
          <p:nvPr/>
        </p:nvSpPr>
        <p:spPr>
          <a:xfrm>
            <a:off x="1254173" y="677357"/>
            <a:ext cx="8584693" cy="1908175"/>
          </a:xfrm>
          <a:prstGeom prst="rect">
            <a:avLst/>
          </a:prstGeom>
        </p:spPr>
        <p:txBody>
          <a:bodyPr lIns="0" tIns="0" rIns="0" bIns="0" rtlCol="0" anchor="t">
            <a:spAutoFit/>
          </a:bodyPr>
          <a:lstStyle/>
          <a:p>
            <a:pPr marL="0" lvl="0" indent="0" algn="l">
              <a:lnSpc>
                <a:spcPts val="7700"/>
              </a:lnSpc>
            </a:pPr>
            <a:r>
              <a:rPr lang="en-US" sz="5500" spc="550" dirty="0">
                <a:solidFill>
                  <a:srgbClr val="324D7E"/>
                </a:solidFill>
                <a:latin typeface="Anton"/>
                <a:ea typeface="Anton"/>
                <a:cs typeface="Anton"/>
                <a:sym typeface="Anton"/>
              </a:rPr>
              <a:t>4.3 SƠ ĐỒ MẠCH MÔ PHỎNG BẰNG ALITUM</a:t>
            </a:r>
          </a:p>
        </p:txBody>
      </p:sp>
      <p:sp>
        <p:nvSpPr>
          <p:cNvPr id="4" name="TextBox 4"/>
          <p:cNvSpPr txBox="1"/>
          <p:nvPr/>
        </p:nvSpPr>
        <p:spPr>
          <a:xfrm>
            <a:off x="1254173" y="2509332"/>
            <a:ext cx="7889827" cy="679450"/>
          </a:xfrm>
          <a:prstGeom prst="rect">
            <a:avLst/>
          </a:prstGeom>
        </p:spPr>
        <p:txBody>
          <a:bodyPr lIns="0" tIns="0" rIns="0" bIns="0" rtlCol="0" anchor="t">
            <a:spAutoFit/>
          </a:bodyPr>
          <a:lstStyle/>
          <a:p>
            <a:pPr marL="0" lvl="0" indent="0" algn="l">
              <a:lnSpc>
                <a:spcPts val="5599"/>
              </a:lnSpc>
            </a:pPr>
            <a:r>
              <a:rPr lang="en-US" sz="3999" b="1" spc="399" dirty="0">
                <a:solidFill>
                  <a:srgbClr val="324D7E"/>
                </a:solidFill>
                <a:latin typeface="TT Commons Pro Condensed Bold"/>
                <a:ea typeface="TT Commons Pro Condensed Bold"/>
                <a:cs typeface="TT Commons Pro Condensed Bold"/>
                <a:sym typeface="TT Commons Pro Condensed Bold"/>
              </a:rPr>
              <a:t>4.3.1 KHỐI VI XỬ LÝ</a:t>
            </a:r>
          </a:p>
        </p:txBody>
      </p:sp>
      <p:sp>
        <p:nvSpPr>
          <p:cNvPr id="5" name="TextBox 5"/>
          <p:cNvSpPr txBox="1"/>
          <p:nvPr/>
        </p:nvSpPr>
        <p:spPr>
          <a:xfrm>
            <a:off x="1254173" y="3258561"/>
            <a:ext cx="7889827" cy="6849110"/>
          </a:xfrm>
          <a:prstGeom prst="rect">
            <a:avLst/>
          </a:prstGeom>
        </p:spPr>
        <p:txBody>
          <a:bodyPr lIns="0" tIns="0" rIns="0" bIns="0" rtlCol="0" anchor="t">
            <a:spAutoFit/>
          </a:bodyPr>
          <a:lstStyle/>
          <a:p>
            <a:pPr algn="just">
              <a:lnSpc>
                <a:spcPts val="3639"/>
              </a:lnSpc>
            </a:pPr>
            <a:r>
              <a:rPr lang="en-US" sz="2599" dirty="0" err="1">
                <a:solidFill>
                  <a:srgbClr val="324D7E"/>
                </a:solidFill>
                <a:latin typeface="TT Norms"/>
                <a:ea typeface="TT Norms"/>
                <a:cs typeface="TT Norms"/>
                <a:sym typeface="TT Norms"/>
              </a:rPr>
              <a:t>Chức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năng</a:t>
            </a:r>
            <a:r>
              <a:rPr lang="en-US" sz="2599" dirty="0">
                <a:solidFill>
                  <a:srgbClr val="324D7E"/>
                </a:solidFill>
                <a:latin typeface="TT Norms"/>
                <a:ea typeface="TT Norms"/>
                <a:cs typeface="TT Norms"/>
                <a:sym typeface="TT Norms"/>
              </a:rPr>
              <a:t>: </a:t>
            </a:r>
          </a:p>
          <a:p>
            <a:pPr marL="561339" lvl="1" indent="-280669" algn="just">
              <a:lnSpc>
                <a:spcPts val="3639"/>
              </a:lnSpc>
              <a:buFont typeface="Arial"/>
              <a:buChar char="•"/>
            </a:pPr>
            <a:r>
              <a:rPr lang="en-US" sz="2599" dirty="0" err="1">
                <a:solidFill>
                  <a:srgbClr val="324D7E"/>
                </a:solidFill>
                <a:latin typeface="TT Norms"/>
                <a:ea typeface="TT Norms"/>
                <a:cs typeface="TT Norms"/>
                <a:sym typeface="TT Norms"/>
              </a:rPr>
              <a:t>Thực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và</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đọc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các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lệnh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từ</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bộ</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nhớ</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điều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khiển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hoạt</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động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của</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các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thành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phần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khác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trong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hệ</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thống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máy</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tính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quản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lý</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việc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truy</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cập</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và</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sử</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dụng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bộ</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nhớ</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đồng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thời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đảm</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bảo</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rằng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dữ</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liệu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được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lưu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trữ</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và</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truy</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cập</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một</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cách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hiệu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quả</a:t>
            </a:r>
            <a:r>
              <a:rPr lang="en-US" sz="2599" dirty="0">
                <a:solidFill>
                  <a:srgbClr val="324D7E"/>
                </a:solidFill>
                <a:latin typeface="TT Norms"/>
                <a:ea typeface="TT Norms"/>
                <a:cs typeface="TT Norms"/>
                <a:sym typeface="TT Norms"/>
              </a:rPr>
              <a:t>. Giao </a:t>
            </a:r>
            <a:r>
              <a:rPr lang="en-US" sz="2599" dirty="0" err="1">
                <a:solidFill>
                  <a:srgbClr val="324D7E"/>
                </a:solidFill>
                <a:latin typeface="TT Norms"/>
                <a:ea typeface="TT Norms"/>
                <a:cs typeface="TT Norms"/>
                <a:sym typeface="TT Norms"/>
              </a:rPr>
              <a:t>tiếp</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trao</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đổi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với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các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thiết</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bị</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ngoại</a:t>
            </a:r>
            <a:r>
              <a:rPr lang="en-US" sz="2599" dirty="0">
                <a:solidFill>
                  <a:srgbClr val="324D7E"/>
                </a:solidFill>
                <a:latin typeface="TT Norms"/>
                <a:ea typeface="TT Norms"/>
                <a:cs typeface="TT Norms"/>
                <a:sym typeface="TT Norms"/>
              </a:rPr>
              <a:t> vi </a:t>
            </a:r>
            <a:r>
              <a:rPr lang="en-US" sz="2599" dirty="0" err="1">
                <a:solidFill>
                  <a:srgbClr val="324D7E"/>
                </a:solidFill>
                <a:latin typeface="TT Norms"/>
                <a:ea typeface="TT Norms"/>
                <a:cs typeface="TT Norms"/>
                <a:sym typeface="TT Norms"/>
              </a:rPr>
              <a:t>như</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màn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hình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nút</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nhấn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và</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các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thành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phần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khác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thông</a:t>
            </a:r>
            <a:r>
              <a:rPr lang="en-US" sz="2599" dirty="0">
                <a:solidFill>
                  <a:srgbClr val="324D7E"/>
                </a:solidFill>
                <a:latin typeface="TT Norms"/>
                <a:ea typeface="TT Norms"/>
                <a:cs typeface="TT Norms"/>
                <a:sym typeface="TT Norms"/>
              </a:rPr>
              <a:t> qua </a:t>
            </a:r>
            <a:r>
              <a:rPr lang="en-US" sz="2599" dirty="0" err="1">
                <a:solidFill>
                  <a:srgbClr val="324D7E"/>
                </a:solidFill>
                <a:latin typeface="TT Norms"/>
                <a:ea typeface="TT Norms"/>
                <a:cs typeface="TT Norms"/>
                <a:sym typeface="TT Norms"/>
              </a:rPr>
              <a:t>các</a:t>
            </a:r>
            <a:r>
              <a:rPr lang="en-US" sz="2599" dirty="0">
                <a:solidFill>
                  <a:srgbClr val="324D7E"/>
                </a:solidFill>
                <a:latin typeface="TT Norms"/>
                <a:ea typeface="TT Norms"/>
                <a:cs typeface="TT Norms"/>
                <a:sym typeface="TT Norms"/>
              </a:rPr>
              <a:t> bus </a:t>
            </a:r>
            <a:r>
              <a:rPr lang="en-US" sz="2599" dirty="0" err="1">
                <a:solidFill>
                  <a:srgbClr val="324D7E"/>
                </a:solidFill>
                <a:latin typeface="TT Norms"/>
                <a:ea typeface="TT Norms"/>
                <a:cs typeface="TT Norms"/>
                <a:sym typeface="TT Norms"/>
              </a:rPr>
              <a:t>dữ</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liệu</a:t>
            </a:r>
            <a:r>
              <a:rPr lang="en-US" sz="2599" dirty="0">
                <a:solidFill>
                  <a:srgbClr val="324D7E"/>
                </a:solidFill>
                <a:latin typeface="TT Norms"/>
                <a:ea typeface="TT Norms"/>
                <a:cs typeface="TT Norms"/>
                <a:sym typeface="TT Norms"/>
              </a:rPr>
              <a:t>.</a:t>
            </a:r>
          </a:p>
          <a:p>
            <a:pPr marL="561339" lvl="1" indent="-280669" algn="just">
              <a:lnSpc>
                <a:spcPts val="3639"/>
              </a:lnSpc>
              <a:buFont typeface="Arial"/>
              <a:buChar char="•"/>
            </a:pPr>
            <a:r>
              <a:rPr lang="en-US" sz="2599" dirty="0">
                <a:solidFill>
                  <a:srgbClr val="324D7E"/>
                </a:solidFill>
                <a:latin typeface="TT Norms"/>
                <a:ea typeface="TT Norms"/>
                <a:cs typeface="TT Norms"/>
                <a:sym typeface="TT Norms"/>
              </a:rPr>
              <a:t>STM32F401RE </a:t>
            </a:r>
            <a:r>
              <a:rPr lang="en-US" sz="2599" dirty="0" err="1">
                <a:solidFill>
                  <a:srgbClr val="324D7E"/>
                </a:solidFill>
                <a:latin typeface="TT Norms"/>
                <a:ea typeface="TT Norms"/>
                <a:cs typeface="TT Norms"/>
                <a:sym typeface="TT Norms"/>
              </a:rPr>
              <a:t>có</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nhiệm</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vụ</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kiểm</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tra</a:t>
            </a:r>
            <a:r>
              <a:rPr lang="en-US" sz="2599" dirty="0">
                <a:solidFill>
                  <a:srgbClr val="324D7E"/>
                </a:solidFill>
                <a:latin typeface="TT Norms"/>
                <a:ea typeface="TT Norms"/>
                <a:cs typeface="TT Norms"/>
                <a:sym typeface="TT Norms"/>
              </a:rPr>
              <a:t> code </a:t>
            </a:r>
            <a:r>
              <a:rPr lang="en-US" sz="2599" dirty="0" err="1">
                <a:solidFill>
                  <a:srgbClr val="324D7E"/>
                </a:solidFill>
                <a:latin typeface="TT Norms"/>
                <a:ea typeface="TT Norms"/>
                <a:cs typeface="TT Norms"/>
                <a:sym typeface="TT Norms"/>
              </a:rPr>
              <a:t>để</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đảm</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bảo</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khối</a:t>
            </a:r>
            <a:r>
              <a:rPr lang="en-US" sz="2599" dirty="0">
                <a:solidFill>
                  <a:srgbClr val="324D7E"/>
                </a:solidFill>
                <a:latin typeface="TT Norms"/>
                <a:ea typeface="TT Norms"/>
                <a:cs typeface="TT Norms"/>
                <a:sym typeface="TT Norms"/>
              </a:rPr>
              <a:t> vi </a:t>
            </a:r>
            <a:r>
              <a:rPr lang="en-US" sz="2599" dirty="0" err="1">
                <a:solidFill>
                  <a:srgbClr val="324D7E"/>
                </a:solidFill>
                <a:latin typeface="TT Norms"/>
                <a:ea typeface="TT Norms"/>
                <a:cs typeface="TT Norms"/>
                <a:sym typeface="TT Norms"/>
              </a:rPr>
              <a:t>xử</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lý</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được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lập</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trình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để</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hiển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thị</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các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thông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số</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thời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gian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trên</a:t>
            </a:r>
            <a:r>
              <a:rPr lang="en-US" sz="2599" dirty="0">
                <a:solidFill>
                  <a:srgbClr val="324D7E"/>
                </a:solidFill>
                <a:latin typeface="TT Norms"/>
                <a:ea typeface="TT Norms"/>
                <a:cs typeface="TT Norms"/>
                <a:sym typeface="TT Norms"/>
              </a:rPr>
              <a:t> LCD </a:t>
            </a:r>
            <a:r>
              <a:rPr lang="en-US" sz="2599" dirty="0" err="1">
                <a:solidFill>
                  <a:srgbClr val="324D7E"/>
                </a:solidFill>
                <a:latin typeface="TT Norms"/>
                <a:ea typeface="TT Norms"/>
                <a:cs typeface="TT Norms"/>
                <a:sym typeface="TT Norms"/>
              </a:rPr>
              <a:t>đầy</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đủ</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và</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thời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gian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cần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phải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chạy</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đúng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với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thời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gian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thực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tế</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được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hỗ</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trợ</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bởi</a:t>
            </a:r>
            <a:r>
              <a:rPr lang="en-US" sz="2599" dirty="0">
                <a:solidFill>
                  <a:srgbClr val="324D7E"/>
                </a:solidFill>
                <a:latin typeface="TT Norms"/>
                <a:ea typeface="TT Norms"/>
                <a:cs typeface="TT Norms"/>
                <a:sym typeface="TT Norms"/>
              </a:rPr>
              <a:t> RTC).</a:t>
            </a:r>
          </a:p>
          <a:p>
            <a:pPr algn="just">
              <a:lnSpc>
                <a:spcPts val="3639"/>
              </a:lnSpc>
            </a:pPr>
            <a:endParaRPr lang="en-US" sz="2599" dirty="0">
              <a:solidFill>
                <a:srgbClr val="324D7E"/>
              </a:solidFill>
              <a:latin typeface="TT Norms"/>
              <a:ea typeface="TT Norms"/>
              <a:cs typeface="TT Norms"/>
              <a:sym typeface="TT Norms"/>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0448585" y="308533"/>
            <a:ext cx="6012500" cy="9669935"/>
          </a:xfrm>
          <a:custGeom>
            <a:avLst/>
            <a:gdLst/>
            <a:ahLst/>
            <a:cxnLst/>
            <a:rect l="l" t="t" r="r" b="b"/>
            <a:pathLst>
              <a:path w="6012500" h="9669935">
                <a:moveTo>
                  <a:pt x="0" y="0"/>
                </a:moveTo>
                <a:lnTo>
                  <a:pt x="6012500" y="0"/>
                </a:lnTo>
                <a:lnTo>
                  <a:pt x="6012500" y="9669934"/>
                </a:lnTo>
                <a:lnTo>
                  <a:pt x="0" y="9669934"/>
                </a:lnTo>
                <a:lnTo>
                  <a:pt x="0" y="0"/>
                </a:lnTo>
                <a:close/>
              </a:path>
            </a:pathLst>
          </a:custGeom>
          <a:blipFill>
            <a:blip r:embed="rId2"/>
            <a:stretch>
              <a:fillRect t="-756" b="-756"/>
            </a:stretch>
          </a:blipFill>
        </p:spPr>
      </p:sp>
      <p:sp>
        <p:nvSpPr>
          <p:cNvPr id="3" name="TextBox 3"/>
          <p:cNvSpPr txBox="1"/>
          <p:nvPr/>
        </p:nvSpPr>
        <p:spPr>
          <a:xfrm>
            <a:off x="1254173" y="677357"/>
            <a:ext cx="8584693" cy="936625"/>
          </a:xfrm>
          <a:prstGeom prst="rect">
            <a:avLst/>
          </a:prstGeom>
        </p:spPr>
        <p:txBody>
          <a:bodyPr lIns="0" tIns="0" rIns="0" bIns="0" rtlCol="0" anchor="t">
            <a:spAutoFit/>
          </a:bodyPr>
          <a:lstStyle/>
          <a:p>
            <a:pPr marL="0" lvl="0" indent="0" algn="l">
              <a:lnSpc>
                <a:spcPts val="7700"/>
              </a:lnSpc>
            </a:pPr>
            <a:r>
              <a:rPr lang="en-US" sz="5500" spc="550" dirty="0">
                <a:solidFill>
                  <a:srgbClr val="324D7E"/>
                </a:solidFill>
                <a:latin typeface="Anton"/>
                <a:ea typeface="Anton"/>
                <a:cs typeface="Anton"/>
                <a:sym typeface="Anton"/>
              </a:rPr>
              <a:t>4.3.2 KHỐI BUTTON</a:t>
            </a:r>
          </a:p>
        </p:txBody>
      </p:sp>
      <p:sp>
        <p:nvSpPr>
          <p:cNvPr id="4" name="TextBox 4"/>
          <p:cNvSpPr txBox="1"/>
          <p:nvPr/>
        </p:nvSpPr>
        <p:spPr>
          <a:xfrm>
            <a:off x="1254173" y="1922031"/>
            <a:ext cx="7889827" cy="8220710"/>
          </a:xfrm>
          <a:prstGeom prst="rect">
            <a:avLst/>
          </a:prstGeom>
        </p:spPr>
        <p:txBody>
          <a:bodyPr lIns="0" tIns="0" rIns="0" bIns="0" rtlCol="0" anchor="t">
            <a:spAutoFit/>
          </a:bodyPr>
          <a:lstStyle/>
          <a:p>
            <a:pPr algn="just">
              <a:lnSpc>
                <a:spcPts val="3639"/>
              </a:lnSpc>
            </a:pPr>
            <a:r>
              <a:rPr lang="en-US" sz="2599" dirty="0" err="1">
                <a:solidFill>
                  <a:srgbClr val="324D7E"/>
                </a:solidFill>
                <a:latin typeface="TT Norms"/>
                <a:ea typeface="TT Norms"/>
                <a:cs typeface="TT Norms"/>
                <a:sym typeface="TT Norms"/>
              </a:rPr>
              <a:t>Chức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năng</a:t>
            </a:r>
            <a:r>
              <a:rPr lang="en-US" sz="2599" dirty="0">
                <a:solidFill>
                  <a:srgbClr val="324D7E"/>
                </a:solidFill>
                <a:latin typeface="TT Norms"/>
                <a:ea typeface="TT Norms"/>
                <a:cs typeface="TT Norms"/>
                <a:sym typeface="TT Norms"/>
              </a:rPr>
              <a:t>: Khi </a:t>
            </a:r>
            <a:r>
              <a:rPr lang="en-US" sz="2599" dirty="0" err="1">
                <a:solidFill>
                  <a:srgbClr val="324D7E"/>
                </a:solidFill>
                <a:latin typeface="TT Norms"/>
                <a:ea typeface="TT Norms"/>
                <a:cs typeface="TT Norms"/>
                <a:sym typeface="TT Norms"/>
              </a:rPr>
              <a:t>thực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hiện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thao</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tác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trên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nút</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nhấn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mỗi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nút</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nhấn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sẽ</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thực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hiện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đúng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chức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năng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cụ</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thể</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của</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đồng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hồ</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khi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đã</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lập</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trình</a:t>
            </a:r>
            <a:r>
              <a:rPr lang="en-US" sz="2599" dirty="0">
                <a:solidFill>
                  <a:srgbClr val="324D7E"/>
                </a:solidFill>
                <a:latin typeface="TT Norms"/>
                <a:ea typeface="TT Norms"/>
                <a:cs typeface="TT Norms"/>
                <a:sym typeface="TT Norms"/>
              </a:rPr>
              <a:t>.</a:t>
            </a:r>
          </a:p>
          <a:p>
            <a:pPr marL="561339" lvl="1" indent="-280669" algn="just">
              <a:lnSpc>
                <a:spcPts val="3639"/>
              </a:lnSpc>
              <a:buFont typeface="Arial"/>
              <a:buChar char="•"/>
            </a:pPr>
            <a:r>
              <a:rPr lang="en-US" sz="2599" dirty="0">
                <a:solidFill>
                  <a:srgbClr val="324D7E"/>
                </a:solidFill>
                <a:latin typeface="TT Norms"/>
                <a:ea typeface="TT Norms"/>
                <a:cs typeface="TT Norms"/>
                <a:sym typeface="TT Norms"/>
              </a:rPr>
              <a:t>Button 1: </a:t>
            </a:r>
            <a:r>
              <a:rPr lang="en-US" sz="2599" dirty="0" err="1">
                <a:solidFill>
                  <a:srgbClr val="324D7E"/>
                </a:solidFill>
                <a:latin typeface="TT Norms"/>
                <a:ea typeface="TT Norms"/>
                <a:cs typeface="TT Norms"/>
                <a:sym typeface="TT Norms"/>
              </a:rPr>
              <a:t>Chuyển</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đổi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các</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chế</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độ</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điều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chỉnh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lịch</a:t>
            </a:r>
            <a:r>
              <a:rPr lang="en-US" sz="2599" dirty="0">
                <a:solidFill>
                  <a:srgbClr val="324D7E"/>
                </a:solidFill>
                <a:latin typeface="TT Norms"/>
                <a:ea typeface="TT Norms"/>
                <a:cs typeface="TT Norms"/>
                <a:sym typeface="TT Norms"/>
              </a:rPr>
              <a:t>/</a:t>
            </a:r>
            <a:r>
              <a:rPr lang="en-US" sz="2599" dirty="0" err="1">
                <a:solidFill>
                  <a:srgbClr val="324D7E"/>
                </a:solidFill>
                <a:latin typeface="TT Norms"/>
                <a:ea typeface="TT Norms"/>
                <a:cs typeface="TT Norms"/>
                <a:sym typeface="TT Norms"/>
              </a:rPr>
              <a:t>thời</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gian</a:t>
            </a:r>
            <a:endParaRPr lang="en-US" sz="2599" dirty="0">
              <a:solidFill>
                <a:srgbClr val="324D7E"/>
              </a:solidFill>
              <a:latin typeface="TT Norms"/>
              <a:ea typeface="TT Norms"/>
              <a:cs typeface="TT Norms"/>
              <a:sym typeface="TT Norms"/>
            </a:endParaRPr>
          </a:p>
          <a:p>
            <a:pPr marL="561339" lvl="1" indent="-280669" algn="just">
              <a:lnSpc>
                <a:spcPts val="3639"/>
              </a:lnSpc>
              <a:buFont typeface="Arial"/>
              <a:buChar char="•"/>
            </a:pPr>
            <a:r>
              <a:rPr lang="en-US" sz="2599" dirty="0">
                <a:solidFill>
                  <a:srgbClr val="324D7E"/>
                </a:solidFill>
                <a:latin typeface="TT Norms"/>
                <a:ea typeface="TT Norms"/>
                <a:cs typeface="TT Norms"/>
                <a:sym typeface="TT Norms"/>
              </a:rPr>
              <a:t>Button 2: </a:t>
            </a:r>
            <a:r>
              <a:rPr lang="en-US" sz="2599" dirty="0" err="1">
                <a:solidFill>
                  <a:srgbClr val="324D7E"/>
                </a:solidFill>
                <a:latin typeface="TT Norms"/>
                <a:ea typeface="TT Norms"/>
                <a:cs typeface="TT Norms"/>
                <a:sym typeface="TT Norms"/>
              </a:rPr>
              <a:t>Điều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chỉnh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chế</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độ</a:t>
            </a:r>
            <a:r>
              <a:rPr lang="en-US" sz="2599" dirty="0">
                <a:solidFill>
                  <a:srgbClr val="324D7E"/>
                </a:solidFill>
                <a:latin typeface="TT Norms"/>
                <a:ea typeface="TT Norms"/>
                <a:cs typeface="TT Norms"/>
                <a:sym typeface="TT Norms"/>
              </a:rPr>
              <a:t> 12h </a:t>
            </a:r>
            <a:r>
              <a:rPr lang="en-US" sz="2599" dirty="0" err="1">
                <a:solidFill>
                  <a:srgbClr val="324D7E"/>
                </a:solidFill>
                <a:latin typeface="TT Norms"/>
                <a:ea typeface="TT Norms"/>
                <a:cs typeface="TT Norms"/>
                <a:sym typeface="TT Norms"/>
              </a:rPr>
              <a:t>hoặc</a:t>
            </a:r>
            <a:r>
              <a:rPr lang="en-US" sz="2599" dirty="0">
                <a:solidFill>
                  <a:srgbClr val="324D7E"/>
                </a:solidFill>
                <a:latin typeface="TT Norms"/>
                <a:ea typeface="TT Norms"/>
                <a:cs typeface="TT Norms"/>
                <a:sym typeface="TT Norms"/>
              </a:rPr>
              <a:t> 24h</a:t>
            </a:r>
          </a:p>
          <a:p>
            <a:pPr algn="just">
              <a:lnSpc>
                <a:spcPts val="3639"/>
              </a:lnSpc>
            </a:pP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Điều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chỉnh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thứ</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trong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chế</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độ</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điều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chỉnh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giờ</a:t>
            </a:r>
            <a:r>
              <a:rPr lang="en-US" sz="2599" dirty="0">
                <a:solidFill>
                  <a:srgbClr val="324D7E"/>
                </a:solidFill>
                <a:latin typeface="TT Norms"/>
                <a:ea typeface="TT Norms"/>
                <a:cs typeface="TT Norms"/>
                <a:sym typeface="TT Norms"/>
              </a:rPr>
              <a:t>)</a:t>
            </a:r>
          </a:p>
          <a:p>
            <a:pPr marL="561339" lvl="1" indent="-280669" algn="just">
              <a:lnSpc>
                <a:spcPts val="3639"/>
              </a:lnSpc>
              <a:buFont typeface="Arial"/>
              <a:buChar char="•"/>
            </a:pPr>
            <a:r>
              <a:rPr lang="en-US" sz="2599" dirty="0">
                <a:solidFill>
                  <a:srgbClr val="324D7E"/>
                </a:solidFill>
                <a:latin typeface="TT Norms"/>
                <a:ea typeface="TT Norms"/>
                <a:cs typeface="TT Norms"/>
                <a:sym typeface="TT Norms"/>
              </a:rPr>
              <a:t>Button 3: </a:t>
            </a:r>
            <a:r>
              <a:rPr lang="en-US" sz="2599" dirty="0" err="1">
                <a:solidFill>
                  <a:srgbClr val="324D7E"/>
                </a:solidFill>
                <a:latin typeface="TT Norms"/>
                <a:ea typeface="TT Norms"/>
                <a:cs typeface="TT Norms"/>
                <a:sym typeface="TT Norms"/>
              </a:rPr>
              <a:t>Chuyển</a:t>
            </a:r>
            <a:r>
              <a:rPr lang="en-US" sz="2599" dirty="0">
                <a:solidFill>
                  <a:srgbClr val="324D7E"/>
                </a:solidFill>
                <a:latin typeface="TT Norms"/>
                <a:ea typeface="TT Norms"/>
                <a:cs typeface="TT Norms"/>
                <a:sym typeface="TT Norms"/>
              </a:rPr>
              <a:t> sang </a:t>
            </a:r>
            <a:r>
              <a:rPr lang="en-US" sz="2599" dirty="0" err="1">
                <a:solidFill>
                  <a:srgbClr val="324D7E"/>
                </a:solidFill>
                <a:latin typeface="TT Norms"/>
                <a:ea typeface="TT Norms"/>
                <a:cs typeface="TT Norms"/>
                <a:sym typeface="TT Norms"/>
              </a:rPr>
              <a:t>chế</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độ</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báo</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thức</a:t>
            </a:r>
            <a:r>
              <a:rPr lang="en-US" sz="2599" dirty="0">
                <a:solidFill>
                  <a:srgbClr val="324D7E"/>
                </a:solidFill>
                <a:latin typeface="TT Norms"/>
                <a:ea typeface="TT Norms"/>
                <a:cs typeface="TT Norms"/>
                <a:sym typeface="TT Norms"/>
              </a:rPr>
              <a:t>.</a:t>
            </a:r>
          </a:p>
          <a:p>
            <a:pPr algn="just">
              <a:lnSpc>
                <a:spcPts val="3639"/>
              </a:lnSpc>
            </a:pP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Điều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chỉnh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số</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giờ</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trong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chế</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độ</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điều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chỉnh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giờ</a:t>
            </a:r>
            <a:r>
              <a:rPr lang="en-US" sz="2599" dirty="0">
                <a:solidFill>
                  <a:srgbClr val="324D7E"/>
                </a:solidFill>
                <a:latin typeface="TT Norms"/>
                <a:ea typeface="TT Norms"/>
                <a:cs typeface="TT Norms"/>
                <a:sym typeface="TT Norms"/>
              </a:rPr>
              <a:t>).</a:t>
            </a:r>
          </a:p>
          <a:p>
            <a:pPr algn="just">
              <a:lnSpc>
                <a:spcPts val="3639"/>
              </a:lnSpc>
            </a:pP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Điều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chỉnh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số</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ngày</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trong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chế</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độ</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điều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chỉnh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lịch</a:t>
            </a:r>
            <a:r>
              <a:rPr lang="en-US" sz="2599" dirty="0">
                <a:solidFill>
                  <a:srgbClr val="324D7E"/>
                </a:solidFill>
                <a:latin typeface="TT Norms"/>
                <a:ea typeface="TT Norms"/>
                <a:cs typeface="TT Norms"/>
                <a:sym typeface="TT Norms"/>
              </a:rPr>
              <a:t>).</a:t>
            </a:r>
          </a:p>
          <a:p>
            <a:pPr algn="just">
              <a:lnSpc>
                <a:spcPts val="3639"/>
              </a:lnSpc>
            </a:pP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Điều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chỉnh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số</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giờ</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trong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chế</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độ</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điều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chỉnh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báo</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thức</a:t>
            </a:r>
            <a:r>
              <a:rPr lang="en-US" sz="2599" dirty="0">
                <a:solidFill>
                  <a:srgbClr val="324D7E"/>
                </a:solidFill>
                <a:latin typeface="TT Norms"/>
                <a:ea typeface="TT Norms"/>
                <a:cs typeface="TT Norms"/>
                <a:sym typeface="TT Norms"/>
              </a:rPr>
              <a:t>).</a:t>
            </a:r>
          </a:p>
          <a:p>
            <a:pPr marL="561339" lvl="1" indent="-280669" algn="just">
              <a:lnSpc>
                <a:spcPts val="3639"/>
              </a:lnSpc>
              <a:buFont typeface="Arial"/>
              <a:buChar char="•"/>
            </a:pPr>
            <a:r>
              <a:rPr lang="en-US" sz="2599" dirty="0">
                <a:solidFill>
                  <a:srgbClr val="324D7E"/>
                </a:solidFill>
                <a:latin typeface="TT Norms"/>
                <a:ea typeface="TT Norms"/>
                <a:cs typeface="TT Norms"/>
                <a:sym typeface="TT Norms"/>
              </a:rPr>
              <a:t>Button 4: </a:t>
            </a:r>
            <a:r>
              <a:rPr lang="en-US" sz="2599" dirty="0" err="1">
                <a:solidFill>
                  <a:srgbClr val="324D7E"/>
                </a:solidFill>
                <a:latin typeface="TT Norms"/>
                <a:ea typeface="TT Norms"/>
                <a:cs typeface="TT Norms"/>
                <a:sym typeface="TT Norms"/>
              </a:rPr>
              <a:t>Chỉnh</a:t>
            </a:r>
            <a:r>
              <a:rPr lang="en-US" sz="2599" dirty="0">
                <a:solidFill>
                  <a:srgbClr val="324D7E"/>
                </a:solidFill>
                <a:latin typeface="TT Norms"/>
                <a:ea typeface="TT Norms"/>
                <a:cs typeface="TT Norms"/>
                <a:sym typeface="TT Norms"/>
              </a:rPr>
              <a:t> LCD </a:t>
            </a:r>
            <a:r>
              <a:rPr lang="en-US" sz="2599" dirty="0" err="1">
                <a:solidFill>
                  <a:srgbClr val="324D7E"/>
                </a:solidFill>
                <a:latin typeface="TT Norms"/>
                <a:ea typeface="TT Norms"/>
                <a:cs typeface="TT Norms"/>
                <a:sym typeface="TT Norms"/>
              </a:rPr>
              <a:t>về</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màu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tối</a:t>
            </a:r>
            <a:endParaRPr lang="en-US" sz="2599" dirty="0">
              <a:solidFill>
                <a:srgbClr val="324D7E"/>
              </a:solidFill>
              <a:latin typeface="TT Norms"/>
              <a:ea typeface="TT Norms"/>
              <a:cs typeface="TT Norms"/>
              <a:sym typeface="TT Norms"/>
            </a:endParaRPr>
          </a:p>
          <a:p>
            <a:pPr algn="just">
              <a:lnSpc>
                <a:spcPts val="3639"/>
              </a:lnSpc>
            </a:pP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Điều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chỉnh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số</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phút</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trong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chế</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độ</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điều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chỉnh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giờ</a:t>
            </a:r>
            <a:r>
              <a:rPr lang="en-US" sz="2599" dirty="0">
                <a:solidFill>
                  <a:srgbClr val="324D7E"/>
                </a:solidFill>
                <a:latin typeface="TT Norms"/>
                <a:ea typeface="TT Norms"/>
                <a:cs typeface="TT Norms"/>
                <a:sym typeface="TT Norms"/>
              </a:rPr>
              <a:t>).</a:t>
            </a:r>
          </a:p>
          <a:p>
            <a:pPr algn="just">
              <a:lnSpc>
                <a:spcPts val="3639"/>
              </a:lnSpc>
            </a:pP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Điều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chỉnh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số</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tháng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trong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chế</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độ</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điều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chỉnh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lịch</a:t>
            </a:r>
            <a:r>
              <a:rPr lang="en-US" sz="2599" dirty="0">
                <a:solidFill>
                  <a:srgbClr val="324D7E"/>
                </a:solidFill>
                <a:latin typeface="TT Norms"/>
                <a:ea typeface="TT Norms"/>
                <a:cs typeface="TT Norms"/>
                <a:sym typeface="TT Norms"/>
              </a:rPr>
              <a:t>).</a:t>
            </a:r>
          </a:p>
          <a:p>
            <a:pPr algn="just">
              <a:lnSpc>
                <a:spcPts val="3639"/>
              </a:lnSpc>
            </a:pP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Điều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chỉnh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số</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phút</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trong</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chế</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độ</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điều</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chỉnh</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báo</a:t>
            </a:r>
            <a:r>
              <a:rPr lang="en-US" sz="2599" dirty="0">
                <a:solidFill>
                  <a:srgbClr val="324D7E"/>
                </a:solidFill>
                <a:latin typeface="TT Norms"/>
                <a:ea typeface="TT Norms"/>
                <a:cs typeface="TT Norms"/>
                <a:sym typeface="TT Norms"/>
              </a:rPr>
              <a:t> </a:t>
            </a:r>
            <a:r>
              <a:rPr lang="en-US" sz="2599" dirty="0" err="1">
                <a:solidFill>
                  <a:srgbClr val="324D7E"/>
                </a:solidFill>
                <a:latin typeface="TT Norms"/>
                <a:ea typeface="TT Norms"/>
                <a:cs typeface="TT Norms"/>
                <a:sym typeface="TT Norms"/>
              </a:rPr>
              <a:t>thức</a:t>
            </a:r>
            <a:r>
              <a:rPr lang="en-US" sz="2599" dirty="0">
                <a:solidFill>
                  <a:srgbClr val="324D7E"/>
                </a:solidFill>
                <a:latin typeface="TT Norms"/>
                <a:ea typeface="TT Norms"/>
                <a:cs typeface="TT Norms"/>
                <a:sym typeface="TT Norms"/>
              </a:rPr>
              <a:t>).</a:t>
            </a:r>
          </a:p>
          <a:p>
            <a:pPr algn="just">
              <a:lnSpc>
                <a:spcPts val="3639"/>
              </a:lnSpc>
            </a:pPr>
            <a:endParaRPr lang="en-US" sz="2599" dirty="0">
              <a:solidFill>
                <a:srgbClr val="324D7E"/>
              </a:solidFill>
              <a:latin typeface="TT Norms"/>
              <a:ea typeface="TT Norms"/>
              <a:cs typeface="TT Norms"/>
              <a:sym typeface="TT Norms"/>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4856262" y="1866900"/>
            <a:ext cx="8575475" cy="5433092"/>
          </a:xfrm>
          <a:custGeom>
            <a:avLst/>
            <a:gdLst/>
            <a:ahLst/>
            <a:cxnLst/>
            <a:rect l="l" t="t" r="r" b="b"/>
            <a:pathLst>
              <a:path w="8575475" h="5433092">
                <a:moveTo>
                  <a:pt x="0" y="0"/>
                </a:moveTo>
                <a:lnTo>
                  <a:pt x="8575474" y="0"/>
                </a:lnTo>
                <a:lnTo>
                  <a:pt x="8575474" y="5433092"/>
                </a:lnTo>
                <a:lnTo>
                  <a:pt x="0" y="5433092"/>
                </a:lnTo>
                <a:lnTo>
                  <a:pt x="0" y="0"/>
                </a:lnTo>
                <a:close/>
              </a:path>
            </a:pathLst>
          </a:custGeom>
          <a:blipFill>
            <a:blip r:embed="rId2"/>
            <a:stretch>
              <a:fillRect/>
            </a:stretch>
          </a:blipFill>
        </p:spPr>
      </p:sp>
      <p:sp>
        <p:nvSpPr>
          <p:cNvPr id="3" name="TextBox 3"/>
          <p:cNvSpPr txBox="1"/>
          <p:nvPr/>
        </p:nvSpPr>
        <p:spPr>
          <a:xfrm>
            <a:off x="1295400" y="283618"/>
            <a:ext cx="7709836" cy="1184275"/>
          </a:xfrm>
          <a:prstGeom prst="rect">
            <a:avLst/>
          </a:prstGeom>
        </p:spPr>
        <p:txBody>
          <a:bodyPr lIns="0" tIns="0" rIns="0" bIns="0" rtlCol="0" anchor="t">
            <a:spAutoFit/>
          </a:bodyPr>
          <a:lstStyle/>
          <a:p>
            <a:pPr marL="0" lvl="0" indent="0" algn="l">
              <a:lnSpc>
                <a:spcPts val="9799"/>
              </a:lnSpc>
            </a:pPr>
            <a:r>
              <a:rPr lang="en-US" sz="6999" spc="699" dirty="0">
                <a:solidFill>
                  <a:srgbClr val="324D7E"/>
                </a:solidFill>
                <a:latin typeface="Anton"/>
                <a:ea typeface="Anton"/>
                <a:cs typeface="Anton"/>
                <a:sym typeface="Anton"/>
              </a:rPr>
              <a:t>4.3.3 KHỐI BUZZER</a:t>
            </a:r>
          </a:p>
        </p:txBody>
      </p:sp>
      <p:sp>
        <p:nvSpPr>
          <p:cNvPr id="4" name="TextBox 4"/>
          <p:cNvSpPr txBox="1"/>
          <p:nvPr/>
        </p:nvSpPr>
        <p:spPr>
          <a:xfrm>
            <a:off x="1943383" y="7724589"/>
            <a:ext cx="14401233" cy="1710084"/>
          </a:xfrm>
          <a:prstGeom prst="rect">
            <a:avLst/>
          </a:prstGeom>
        </p:spPr>
        <p:txBody>
          <a:bodyPr lIns="0" tIns="0" rIns="0" bIns="0" rtlCol="0" anchor="t">
            <a:spAutoFit/>
          </a:bodyPr>
          <a:lstStyle/>
          <a:p>
            <a:pPr marL="690874" lvl="1" indent="-345437" algn="just">
              <a:lnSpc>
                <a:spcPts val="4479"/>
              </a:lnSpc>
              <a:buFont typeface="Arial"/>
              <a:buChar char="•"/>
            </a:pPr>
            <a:r>
              <a:rPr lang="en-US" sz="3199" dirty="0" err="1">
                <a:solidFill>
                  <a:srgbClr val="324D7E"/>
                </a:solidFill>
                <a:latin typeface="TT Norms"/>
                <a:ea typeface="TT Norms"/>
                <a:cs typeface="TT Norms"/>
                <a:sym typeface="TT Norms"/>
              </a:rPr>
              <a:t>Chức</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năng</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Phát</a:t>
            </a:r>
            <a:r>
              <a:rPr lang="en-US" sz="3199" dirty="0">
                <a:solidFill>
                  <a:srgbClr val="324D7E"/>
                </a:solidFill>
                <a:latin typeface="TT Norms"/>
                <a:ea typeface="TT Norms"/>
                <a:cs typeface="TT Norms"/>
                <a:sym typeface="TT Norms"/>
              </a:rPr>
              <a:t> ra </a:t>
            </a:r>
            <a:r>
              <a:rPr lang="en-US" sz="3199" dirty="0" err="1">
                <a:solidFill>
                  <a:srgbClr val="324D7E"/>
                </a:solidFill>
                <a:latin typeface="TT Norms"/>
                <a:ea typeface="TT Norms"/>
                <a:cs typeface="TT Norms"/>
                <a:sym typeface="TT Norms"/>
              </a:rPr>
              <a:t>âm</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thanh</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vào</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ngay</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đúng</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thời</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điểm</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đã</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cài</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đặt</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khi</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đồng</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hồ</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thực</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hiện</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chức</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năng</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hẹn</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giờ</a:t>
            </a:r>
            <a:r>
              <a:rPr lang="en-US" sz="3199" dirty="0">
                <a:solidFill>
                  <a:srgbClr val="324D7E"/>
                </a:solidFill>
                <a:latin typeface="TT Norms"/>
                <a:ea typeface="TT Norms"/>
                <a:cs typeface="TT Norms"/>
                <a:sym typeface="TT Norms"/>
              </a:rPr>
              <a:t>.</a:t>
            </a:r>
          </a:p>
          <a:p>
            <a:pPr algn="just">
              <a:lnSpc>
                <a:spcPts val="4479"/>
              </a:lnSpc>
            </a:pPr>
            <a:endParaRPr lang="en-US" sz="3199" dirty="0">
              <a:solidFill>
                <a:srgbClr val="324D7E"/>
              </a:solidFill>
              <a:latin typeface="TT Norms"/>
              <a:ea typeface="TT Norms"/>
              <a:cs typeface="TT Norms"/>
              <a:sym typeface="TT Nor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2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818376" y="2231916"/>
            <a:ext cx="7161983" cy="6546692"/>
          </a:xfrm>
          <a:custGeom>
            <a:avLst/>
            <a:gdLst/>
            <a:ahLst/>
            <a:cxnLst/>
            <a:rect l="l" t="t" r="r" b="b"/>
            <a:pathLst>
              <a:path w="7161983" h="6546692">
                <a:moveTo>
                  <a:pt x="0" y="0"/>
                </a:moveTo>
                <a:lnTo>
                  <a:pt x="7161982" y="0"/>
                </a:lnTo>
                <a:lnTo>
                  <a:pt x="7161982" y="6546691"/>
                </a:lnTo>
                <a:lnTo>
                  <a:pt x="0" y="6546691"/>
                </a:lnTo>
                <a:lnTo>
                  <a:pt x="0" y="0"/>
                </a:lnTo>
                <a:close/>
              </a:path>
            </a:pathLst>
          </a:custGeom>
          <a:blipFill>
            <a:blip r:embed="rId2"/>
            <a:stretch>
              <a:fillRect/>
            </a:stretch>
          </a:blipFill>
        </p:spPr>
      </p:sp>
      <p:sp>
        <p:nvSpPr>
          <p:cNvPr id="3" name="TextBox 3"/>
          <p:cNvSpPr txBox="1"/>
          <p:nvPr/>
        </p:nvSpPr>
        <p:spPr>
          <a:xfrm>
            <a:off x="9372600" y="266700"/>
            <a:ext cx="6175687" cy="1184275"/>
          </a:xfrm>
          <a:prstGeom prst="rect">
            <a:avLst/>
          </a:prstGeom>
        </p:spPr>
        <p:txBody>
          <a:bodyPr lIns="0" tIns="0" rIns="0" bIns="0" rtlCol="0" anchor="t">
            <a:spAutoFit/>
          </a:bodyPr>
          <a:lstStyle/>
          <a:p>
            <a:pPr marL="0" lvl="0" indent="0" algn="l">
              <a:lnSpc>
                <a:spcPts val="9799"/>
              </a:lnSpc>
            </a:pPr>
            <a:r>
              <a:rPr lang="en-US" sz="6999" spc="699" dirty="0">
                <a:solidFill>
                  <a:srgbClr val="324D7E"/>
                </a:solidFill>
                <a:latin typeface="Anton"/>
                <a:ea typeface="Anton"/>
                <a:cs typeface="Anton"/>
                <a:sym typeface="Anton"/>
              </a:rPr>
              <a:t>4.3.4 KHỐI LCD</a:t>
            </a:r>
          </a:p>
        </p:txBody>
      </p:sp>
      <p:sp>
        <p:nvSpPr>
          <p:cNvPr id="4" name="TextBox 4"/>
          <p:cNvSpPr txBox="1"/>
          <p:nvPr/>
        </p:nvSpPr>
        <p:spPr>
          <a:xfrm>
            <a:off x="8617927" y="3006537"/>
            <a:ext cx="9081523" cy="4930775"/>
          </a:xfrm>
          <a:prstGeom prst="rect">
            <a:avLst/>
          </a:prstGeom>
        </p:spPr>
        <p:txBody>
          <a:bodyPr lIns="0" tIns="0" rIns="0" bIns="0" rtlCol="0" anchor="t">
            <a:spAutoFit/>
          </a:bodyPr>
          <a:lstStyle/>
          <a:p>
            <a:pPr marL="755651" lvl="1" indent="-377825" algn="just">
              <a:lnSpc>
                <a:spcPts val="4900"/>
              </a:lnSpc>
              <a:buFont typeface="Arial"/>
              <a:buChar char="•"/>
            </a:pPr>
            <a:r>
              <a:rPr lang="en-US" sz="3500" dirty="0" err="1">
                <a:solidFill>
                  <a:srgbClr val="324D7E"/>
                </a:solidFill>
                <a:latin typeface="TT Norms"/>
                <a:ea typeface="TT Norms"/>
                <a:cs typeface="TT Norms"/>
                <a:sym typeface="TT Norms"/>
              </a:rPr>
              <a:t>Chức</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năng</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Hiển</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thị</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các</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thông</a:t>
            </a:r>
            <a:r>
              <a:rPr lang="en-US" sz="3500" dirty="0">
                <a:solidFill>
                  <a:srgbClr val="324D7E"/>
                </a:solidFill>
                <a:latin typeface="TT Norms"/>
                <a:ea typeface="TT Norms"/>
                <a:cs typeface="TT Norms"/>
                <a:sym typeface="TT Norms"/>
              </a:rPr>
              <a:t> tin, </a:t>
            </a:r>
            <a:r>
              <a:rPr lang="en-US" sz="3500" dirty="0" err="1">
                <a:solidFill>
                  <a:srgbClr val="324D7E"/>
                </a:solidFill>
                <a:latin typeface="TT Norms"/>
                <a:ea typeface="TT Norms"/>
                <a:cs typeface="TT Norms"/>
                <a:sym typeface="TT Norms"/>
              </a:rPr>
              <a:t>thông</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số</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chính</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quan</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trọng</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giúp</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người</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dùng</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dễ</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dàng</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thao</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tác</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cài</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đặt</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các</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chức</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năng</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của</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đồng</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hồ</a:t>
            </a:r>
            <a:r>
              <a:rPr lang="en-US" sz="3500" dirty="0">
                <a:solidFill>
                  <a:srgbClr val="324D7E"/>
                </a:solidFill>
                <a:latin typeface="TT Norms"/>
                <a:ea typeface="TT Norms"/>
                <a:cs typeface="TT Norms"/>
                <a:sym typeface="TT Norms"/>
              </a:rPr>
              <a:t>.</a:t>
            </a:r>
          </a:p>
          <a:p>
            <a:pPr marL="755651" lvl="1" indent="-377825" algn="just">
              <a:lnSpc>
                <a:spcPts val="4900"/>
              </a:lnSpc>
              <a:buFont typeface="Arial"/>
              <a:buChar char="•"/>
            </a:pPr>
            <a:r>
              <a:rPr lang="en-US" sz="3500" dirty="0" err="1">
                <a:solidFill>
                  <a:srgbClr val="324D7E"/>
                </a:solidFill>
                <a:latin typeface="TT Norms"/>
                <a:ea typeface="TT Norms"/>
                <a:cs typeface="TT Norms"/>
                <a:sym typeface="TT Norms"/>
              </a:rPr>
              <a:t>Khối</a:t>
            </a:r>
            <a:r>
              <a:rPr lang="en-US" sz="3500" dirty="0">
                <a:solidFill>
                  <a:srgbClr val="324D7E"/>
                </a:solidFill>
                <a:latin typeface="TT Norms"/>
                <a:ea typeface="TT Norms"/>
                <a:cs typeface="TT Norms"/>
                <a:sym typeface="TT Norms"/>
              </a:rPr>
              <a:t> LCD </a:t>
            </a:r>
            <a:r>
              <a:rPr lang="en-US" sz="3500" dirty="0" err="1">
                <a:solidFill>
                  <a:srgbClr val="324D7E"/>
                </a:solidFill>
                <a:latin typeface="TT Norms"/>
                <a:ea typeface="TT Norms"/>
                <a:cs typeface="TT Norms"/>
                <a:sym typeface="TT Norms"/>
              </a:rPr>
              <a:t>còn</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có</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thể</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điều</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chỉnh</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độ</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tương</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phản</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và</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độ</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sáng</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cao</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để</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hiển</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thị</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rõ</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văn</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bản</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trong</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điều</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kiện</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ánh</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sáng</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mạnh</a:t>
            </a:r>
            <a:r>
              <a:rPr lang="en-US" sz="3500" dirty="0">
                <a:solidFill>
                  <a:srgbClr val="324D7E"/>
                </a:solidFill>
                <a:latin typeface="TT Norms"/>
                <a:ea typeface="TT Norms"/>
                <a:cs typeface="TT Norms"/>
                <a:sym typeface="TT Norms"/>
              </a:rPr>
              <a:t>.</a:t>
            </a:r>
          </a:p>
          <a:p>
            <a:pPr algn="just">
              <a:lnSpc>
                <a:spcPts val="4900"/>
              </a:lnSpc>
            </a:pPr>
            <a:endParaRPr lang="en-US" sz="3500" dirty="0">
              <a:solidFill>
                <a:srgbClr val="324D7E"/>
              </a:solidFill>
              <a:latin typeface="TT Norms"/>
              <a:ea typeface="TT Norms"/>
              <a:cs typeface="TT Norms"/>
              <a:sym typeface="TT Nor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V="1">
            <a:off x="2560461" y="-294429"/>
            <a:ext cx="3750557" cy="1875279"/>
          </a:xfrm>
          <a:custGeom>
            <a:avLst/>
            <a:gdLst/>
            <a:ahLst/>
            <a:cxnLst/>
            <a:rect l="l" t="t" r="r" b="b"/>
            <a:pathLst>
              <a:path w="3750557" h="1875279">
                <a:moveTo>
                  <a:pt x="0" y="1875279"/>
                </a:moveTo>
                <a:lnTo>
                  <a:pt x="3750557" y="1875279"/>
                </a:lnTo>
                <a:lnTo>
                  <a:pt x="3750557" y="0"/>
                </a:lnTo>
                <a:lnTo>
                  <a:pt x="0" y="0"/>
                </a:lnTo>
                <a:lnTo>
                  <a:pt x="0" y="187527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66348" y="8331672"/>
            <a:ext cx="11123463" cy="1112346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4D7E"/>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160"/>
                </a:lnSpc>
              </a:pPr>
              <a:endParaRPr/>
            </a:p>
          </p:txBody>
        </p:sp>
      </p:grpSp>
      <p:sp>
        <p:nvSpPr>
          <p:cNvPr id="6" name="TextBox 6"/>
          <p:cNvSpPr txBox="1"/>
          <p:nvPr/>
        </p:nvSpPr>
        <p:spPr>
          <a:xfrm>
            <a:off x="923924" y="4397920"/>
            <a:ext cx="7542917" cy="1708151"/>
          </a:xfrm>
          <a:prstGeom prst="rect">
            <a:avLst/>
          </a:prstGeom>
        </p:spPr>
        <p:txBody>
          <a:bodyPr lIns="0" tIns="0" rIns="0" bIns="0" rtlCol="0" anchor="t">
            <a:spAutoFit/>
          </a:bodyPr>
          <a:lstStyle/>
          <a:p>
            <a:pPr marL="0" lvl="0" indent="0" algn="ctr">
              <a:lnSpc>
                <a:spcPts val="13999"/>
              </a:lnSpc>
            </a:pPr>
            <a:r>
              <a:rPr lang="en-US" sz="9999" spc="999" dirty="0">
                <a:solidFill>
                  <a:srgbClr val="324D7E"/>
                </a:solidFill>
                <a:latin typeface="Anton"/>
                <a:ea typeface="Anton"/>
                <a:cs typeface="Anton"/>
                <a:sym typeface="Anton"/>
              </a:rPr>
              <a:t>MỤC LỤC</a:t>
            </a:r>
          </a:p>
        </p:txBody>
      </p:sp>
      <p:grpSp>
        <p:nvGrpSpPr>
          <p:cNvPr id="7" name="Group 7"/>
          <p:cNvGrpSpPr/>
          <p:nvPr/>
        </p:nvGrpSpPr>
        <p:grpSpPr>
          <a:xfrm>
            <a:off x="9367296" y="-77631"/>
            <a:ext cx="8920704" cy="10442263"/>
            <a:chOff x="0" y="0"/>
            <a:chExt cx="2349486" cy="2750226"/>
          </a:xfrm>
        </p:grpSpPr>
        <p:sp>
          <p:nvSpPr>
            <p:cNvPr id="8" name="Freeform 8"/>
            <p:cNvSpPr/>
            <p:nvPr/>
          </p:nvSpPr>
          <p:spPr>
            <a:xfrm>
              <a:off x="0" y="0"/>
              <a:ext cx="2349486" cy="2750226"/>
            </a:xfrm>
            <a:custGeom>
              <a:avLst/>
              <a:gdLst/>
              <a:ahLst/>
              <a:cxnLst/>
              <a:rect l="l" t="t" r="r" b="b"/>
              <a:pathLst>
                <a:path w="2349486" h="2750226">
                  <a:moveTo>
                    <a:pt x="0" y="0"/>
                  </a:moveTo>
                  <a:lnTo>
                    <a:pt x="2349486" y="0"/>
                  </a:lnTo>
                  <a:lnTo>
                    <a:pt x="2349486" y="2750226"/>
                  </a:lnTo>
                  <a:lnTo>
                    <a:pt x="0" y="2750226"/>
                  </a:lnTo>
                  <a:close/>
                </a:path>
              </a:pathLst>
            </a:custGeom>
            <a:solidFill>
              <a:srgbClr val="7B8899"/>
            </a:solidFill>
          </p:spPr>
        </p:sp>
        <p:sp>
          <p:nvSpPr>
            <p:cNvPr id="9" name="TextBox 9"/>
            <p:cNvSpPr txBox="1"/>
            <p:nvPr/>
          </p:nvSpPr>
          <p:spPr>
            <a:xfrm>
              <a:off x="0" y="57150"/>
              <a:ext cx="2349486" cy="2693076"/>
            </a:xfrm>
            <a:prstGeom prst="rect">
              <a:avLst/>
            </a:prstGeom>
          </p:spPr>
          <p:txBody>
            <a:bodyPr lIns="50800" tIns="50800" rIns="50800" bIns="50800" rtlCol="0" anchor="ctr"/>
            <a:lstStyle/>
            <a:p>
              <a:pPr algn="ctr">
                <a:lnSpc>
                  <a:spcPts val="2309"/>
                </a:lnSpc>
              </a:pPr>
              <a:endParaRPr/>
            </a:p>
          </p:txBody>
        </p:sp>
      </p:grpSp>
      <p:grpSp>
        <p:nvGrpSpPr>
          <p:cNvPr id="10" name="Group 10"/>
          <p:cNvGrpSpPr/>
          <p:nvPr/>
        </p:nvGrpSpPr>
        <p:grpSpPr>
          <a:xfrm>
            <a:off x="10144102" y="3358536"/>
            <a:ext cx="8143898" cy="4566245"/>
            <a:chOff x="0" y="0"/>
            <a:chExt cx="10858531" cy="6088326"/>
          </a:xfrm>
        </p:grpSpPr>
        <p:sp>
          <p:nvSpPr>
            <p:cNvPr id="11" name="TextBox 11"/>
            <p:cNvSpPr txBox="1"/>
            <p:nvPr/>
          </p:nvSpPr>
          <p:spPr>
            <a:xfrm>
              <a:off x="0" y="-57150"/>
              <a:ext cx="7478246" cy="969011"/>
            </a:xfrm>
            <a:prstGeom prst="rect">
              <a:avLst/>
            </a:prstGeom>
          </p:spPr>
          <p:txBody>
            <a:bodyPr lIns="0" tIns="0" rIns="0" bIns="0" rtlCol="0" anchor="t">
              <a:spAutoFit/>
            </a:bodyPr>
            <a:lstStyle/>
            <a:p>
              <a:pPr algn="l">
                <a:lnSpc>
                  <a:spcPts val="5939"/>
                </a:lnSpc>
              </a:pPr>
              <a:r>
                <a:rPr lang="en-US" sz="4499" b="1" dirty="0">
                  <a:solidFill>
                    <a:srgbClr val="FFFFFF"/>
                  </a:solidFill>
                  <a:latin typeface="TT Norms Bold"/>
                  <a:ea typeface="TT Norms Bold"/>
                  <a:cs typeface="TT Norms Bold"/>
                  <a:sym typeface="TT Norms Bold"/>
                </a:rPr>
                <a:t>I. </a:t>
              </a:r>
              <a:r>
                <a:rPr lang="en-US" sz="4499" b="1" dirty="0" err="1">
                  <a:solidFill>
                    <a:srgbClr val="FFFFFF"/>
                  </a:solidFill>
                  <a:latin typeface="TT Norms Bold"/>
                  <a:ea typeface="TT Norms Bold"/>
                  <a:cs typeface="TT Norms Bold"/>
                  <a:sym typeface="TT Norms Bold"/>
                </a:rPr>
                <a:t>Tổng</a:t>
              </a:r>
              <a:r>
                <a:rPr lang="en-US" sz="4499" b="1" dirty="0">
                  <a:solidFill>
                    <a:srgbClr val="FFFFFF"/>
                  </a:solidFill>
                  <a:latin typeface="TT Norms Bold"/>
                  <a:ea typeface="TT Norms Bold"/>
                  <a:cs typeface="TT Norms Bold"/>
                  <a:sym typeface="TT Norms Bold"/>
                </a:rPr>
                <a:t> </a:t>
              </a:r>
              <a:r>
                <a:rPr lang="en-US" sz="4499" b="1" dirty="0" err="1">
                  <a:solidFill>
                    <a:srgbClr val="FFFFFF"/>
                  </a:solidFill>
                  <a:latin typeface="TT Norms Bold"/>
                  <a:ea typeface="TT Norms Bold"/>
                  <a:cs typeface="TT Norms Bold"/>
                  <a:sym typeface="TT Norms Bold"/>
                </a:rPr>
                <a:t>quan</a:t>
              </a:r>
              <a:endParaRPr lang="en-US" sz="4499" b="1" dirty="0">
                <a:solidFill>
                  <a:srgbClr val="FFFFFF"/>
                </a:solidFill>
                <a:latin typeface="TT Norms Bold"/>
                <a:ea typeface="TT Norms Bold"/>
                <a:cs typeface="TT Norms Bold"/>
                <a:sym typeface="TT Norms Bold"/>
              </a:endParaRPr>
            </a:p>
          </p:txBody>
        </p:sp>
        <p:sp>
          <p:nvSpPr>
            <p:cNvPr id="12" name="TextBox 12"/>
            <p:cNvSpPr txBox="1"/>
            <p:nvPr/>
          </p:nvSpPr>
          <p:spPr>
            <a:xfrm>
              <a:off x="0" y="1240734"/>
              <a:ext cx="8242108" cy="969011"/>
            </a:xfrm>
            <a:prstGeom prst="rect">
              <a:avLst/>
            </a:prstGeom>
          </p:spPr>
          <p:txBody>
            <a:bodyPr lIns="0" tIns="0" rIns="0" bIns="0" rtlCol="0" anchor="t">
              <a:spAutoFit/>
            </a:bodyPr>
            <a:lstStyle/>
            <a:p>
              <a:pPr algn="l">
                <a:lnSpc>
                  <a:spcPts val="5939"/>
                </a:lnSpc>
              </a:pPr>
              <a:r>
                <a:rPr lang="en-US" sz="4499" b="1" dirty="0">
                  <a:solidFill>
                    <a:srgbClr val="324D7E"/>
                  </a:solidFill>
                  <a:latin typeface="TT Norms Bold"/>
                  <a:ea typeface="TT Norms Bold"/>
                  <a:cs typeface="TT Norms Bold"/>
                  <a:sym typeface="TT Norms Bold"/>
                </a:rPr>
                <a:t>II. </a:t>
              </a:r>
              <a:r>
                <a:rPr lang="en-US" sz="4499" b="1" dirty="0" err="1">
                  <a:solidFill>
                    <a:srgbClr val="324D7E"/>
                  </a:solidFill>
                  <a:latin typeface="TT Norms Bold"/>
                  <a:ea typeface="TT Norms Bold"/>
                  <a:cs typeface="TT Norms Bold"/>
                  <a:sym typeface="TT Norms Bold"/>
                </a:rPr>
                <a:t>Đặc</a:t>
              </a:r>
              <a:r>
                <a:rPr lang="en-US" sz="4499" b="1" dirty="0">
                  <a:solidFill>
                    <a:srgbClr val="324D7E"/>
                  </a:solidFill>
                  <a:latin typeface="TT Norms Bold"/>
                  <a:ea typeface="TT Norms Bold"/>
                  <a:cs typeface="TT Norms Bold"/>
                  <a:sym typeface="TT Norms Bold"/>
                </a:rPr>
                <a:t> </a:t>
              </a:r>
              <a:r>
                <a:rPr lang="en-US" sz="4499" b="1" dirty="0" err="1">
                  <a:solidFill>
                    <a:srgbClr val="324D7E"/>
                  </a:solidFill>
                  <a:latin typeface="TT Norms Bold"/>
                  <a:ea typeface="TT Norms Bold"/>
                  <a:cs typeface="TT Norms Bold"/>
                  <a:sym typeface="TT Norms Bold"/>
                </a:rPr>
                <a:t>tả</a:t>
              </a:r>
              <a:r>
                <a:rPr lang="en-US" sz="4499" b="1" dirty="0">
                  <a:solidFill>
                    <a:srgbClr val="324D7E"/>
                  </a:solidFill>
                  <a:latin typeface="TT Norms Bold"/>
                  <a:ea typeface="TT Norms Bold"/>
                  <a:cs typeface="TT Norms Bold"/>
                  <a:sym typeface="TT Norms Bold"/>
                </a:rPr>
                <a:t> </a:t>
              </a:r>
              <a:r>
                <a:rPr lang="en-US" sz="4499" b="1" dirty="0" err="1">
                  <a:solidFill>
                    <a:srgbClr val="324D7E"/>
                  </a:solidFill>
                  <a:latin typeface="TT Norms Bold"/>
                  <a:ea typeface="TT Norms Bold"/>
                  <a:cs typeface="TT Norms Bold"/>
                  <a:sym typeface="TT Norms Bold"/>
                </a:rPr>
                <a:t>hệ</a:t>
              </a:r>
              <a:r>
                <a:rPr lang="en-US" sz="4499" b="1" dirty="0">
                  <a:solidFill>
                    <a:srgbClr val="324D7E"/>
                  </a:solidFill>
                  <a:latin typeface="TT Norms Bold"/>
                  <a:ea typeface="TT Norms Bold"/>
                  <a:cs typeface="TT Norms Bold"/>
                  <a:sym typeface="TT Norms Bold"/>
                </a:rPr>
                <a:t> </a:t>
              </a:r>
              <a:r>
                <a:rPr lang="en-US" sz="4499" b="1" dirty="0" err="1">
                  <a:solidFill>
                    <a:srgbClr val="324D7E"/>
                  </a:solidFill>
                  <a:latin typeface="TT Norms Bold"/>
                  <a:ea typeface="TT Norms Bold"/>
                  <a:cs typeface="TT Norms Bold"/>
                  <a:sym typeface="TT Norms Bold"/>
                </a:rPr>
                <a:t>thống</a:t>
              </a:r>
              <a:endParaRPr lang="en-US" sz="4499" b="1" dirty="0">
                <a:solidFill>
                  <a:srgbClr val="324D7E"/>
                </a:solidFill>
                <a:latin typeface="TT Norms Bold"/>
                <a:ea typeface="TT Norms Bold"/>
                <a:cs typeface="TT Norms Bold"/>
                <a:sym typeface="TT Norms Bold"/>
              </a:endParaRPr>
            </a:p>
          </p:txBody>
        </p:sp>
        <p:sp>
          <p:nvSpPr>
            <p:cNvPr id="13" name="TextBox 13"/>
            <p:cNvSpPr txBox="1"/>
            <p:nvPr/>
          </p:nvSpPr>
          <p:spPr>
            <a:xfrm>
              <a:off x="0" y="2533595"/>
              <a:ext cx="10858531" cy="969011"/>
            </a:xfrm>
            <a:prstGeom prst="rect">
              <a:avLst/>
            </a:prstGeom>
          </p:spPr>
          <p:txBody>
            <a:bodyPr lIns="0" tIns="0" rIns="0" bIns="0" rtlCol="0" anchor="t">
              <a:spAutoFit/>
            </a:bodyPr>
            <a:lstStyle/>
            <a:p>
              <a:pPr algn="l">
                <a:lnSpc>
                  <a:spcPts val="5939"/>
                </a:lnSpc>
              </a:pPr>
              <a:r>
                <a:rPr lang="en-US" sz="4499" b="1" dirty="0">
                  <a:solidFill>
                    <a:srgbClr val="FFFFFF"/>
                  </a:solidFill>
                  <a:latin typeface="TT Norms Bold"/>
                  <a:ea typeface="TT Norms Bold"/>
                  <a:cs typeface="TT Norms Bold"/>
                  <a:sym typeface="TT Norms Bold"/>
                </a:rPr>
                <a:t>III. </a:t>
              </a:r>
              <a:r>
                <a:rPr lang="en-US" sz="4499" b="1" dirty="0" err="1">
                  <a:solidFill>
                    <a:srgbClr val="FFFFFF"/>
                  </a:solidFill>
                  <a:latin typeface="TT Norms Bold"/>
                  <a:ea typeface="TT Norms Bold"/>
                  <a:cs typeface="TT Norms Bold"/>
                  <a:sym typeface="TT Norms Bold"/>
                </a:rPr>
                <a:t>Các</a:t>
              </a:r>
              <a:r>
                <a:rPr lang="en-US" sz="4499" b="1" dirty="0">
                  <a:solidFill>
                    <a:srgbClr val="FFFFFF"/>
                  </a:solidFill>
                  <a:latin typeface="TT Norms Bold"/>
                  <a:ea typeface="TT Norms Bold"/>
                  <a:cs typeface="TT Norms Bold"/>
                  <a:sym typeface="TT Norms Bold"/>
                </a:rPr>
                <a:t> </a:t>
              </a:r>
              <a:r>
                <a:rPr lang="en-US" sz="4499" b="1" dirty="0" err="1">
                  <a:solidFill>
                    <a:srgbClr val="FFFFFF"/>
                  </a:solidFill>
                  <a:latin typeface="TT Norms Bold"/>
                  <a:ea typeface="TT Norms Bold"/>
                  <a:cs typeface="TT Norms Bold"/>
                  <a:sym typeface="TT Norms Bold"/>
                </a:rPr>
                <a:t>linh</a:t>
              </a:r>
              <a:r>
                <a:rPr lang="en-US" sz="4499" b="1" dirty="0">
                  <a:solidFill>
                    <a:srgbClr val="FFFFFF"/>
                  </a:solidFill>
                  <a:latin typeface="TT Norms Bold"/>
                  <a:ea typeface="TT Norms Bold"/>
                  <a:cs typeface="TT Norms Bold"/>
                  <a:sym typeface="TT Norms Bold"/>
                </a:rPr>
                <a:t> </a:t>
              </a:r>
              <a:r>
                <a:rPr lang="en-US" sz="4499" b="1" dirty="0" err="1">
                  <a:solidFill>
                    <a:srgbClr val="FFFFFF"/>
                  </a:solidFill>
                  <a:latin typeface="TT Norms Bold"/>
                  <a:ea typeface="TT Norms Bold"/>
                  <a:cs typeface="TT Norms Bold"/>
                  <a:sym typeface="TT Norms Bold"/>
                </a:rPr>
                <a:t>kiện</a:t>
              </a:r>
              <a:r>
                <a:rPr lang="en-US" sz="4499" b="1" dirty="0">
                  <a:solidFill>
                    <a:srgbClr val="FFFFFF"/>
                  </a:solidFill>
                  <a:latin typeface="TT Norms Bold"/>
                  <a:ea typeface="TT Norms Bold"/>
                  <a:cs typeface="TT Norms Bold"/>
                  <a:sym typeface="TT Norms Bold"/>
                </a:rPr>
                <a:t> </a:t>
              </a:r>
              <a:r>
                <a:rPr lang="en-US" sz="4499" b="1" dirty="0" err="1">
                  <a:solidFill>
                    <a:srgbClr val="FFFFFF"/>
                  </a:solidFill>
                  <a:latin typeface="TT Norms Bold"/>
                  <a:ea typeface="TT Norms Bold"/>
                  <a:cs typeface="TT Norms Bold"/>
                  <a:sym typeface="TT Norms Bold"/>
                </a:rPr>
                <a:t>đã</a:t>
              </a:r>
              <a:r>
                <a:rPr lang="en-US" sz="4499" b="1" dirty="0">
                  <a:solidFill>
                    <a:srgbClr val="FFFFFF"/>
                  </a:solidFill>
                  <a:latin typeface="TT Norms Bold"/>
                  <a:ea typeface="TT Norms Bold"/>
                  <a:cs typeface="TT Norms Bold"/>
                  <a:sym typeface="TT Norms Bold"/>
                </a:rPr>
                <a:t> </a:t>
              </a:r>
              <a:r>
                <a:rPr lang="en-US" sz="4499" b="1" dirty="0" err="1">
                  <a:solidFill>
                    <a:srgbClr val="FFFFFF"/>
                  </a:solidFill>
                  <a:latin typeface="TT Norms Bold"/>
                  <a:ea typeface="TT Norms Bold"/>
                  <a:cs typeface="TT Norms Bold"/>
                  <a:sym typeface="TT Norms Bold"/>
                </a:rPr>
                <a:t>sử</a:t>
              </a:r>
              <a:r>
                <a:rPr lang="en-US" sz="4499" b="1" dirty="0">
                  <a:solidFill>
                    <a:srgbClr val="FFFFFF"/>
                  </a:solidFill>
                  <a:latin typeface="TT Norms Bold"/>
                  <a:ea typeface="TT Norms Bold"/>
                  <a:cs typeface="TT Norms Bold"/>
                  <a:sym typeface="TT Norms Bold"/>
                </a:rPr>
                <a:t> </a:t>
              </a:r>
              <a:r>
                <a:rPr lang="en-US" sz="4499" b="1" dirty="0" err="1">
                  <a:solidFill>
                    <a:srgbClr val="FFFFFF"/>
                  </a:solidFill>
                  <a:latin typeface="TT Norms Bold"/>
                  <a:ea typeface="TT Norms Bold"/>
                  <a:cs typeface="TT Norms Bold"/>
                  <a:sym typeface="TT Norms Bold"/>
                </a:rPr>
                <a:t>dụng</a:t>
              </a:r>
              <a:endParaRPr lang="en-US" sz="4499" b="1" dirty="0">
                <a:solidFill>
                  <a:srgbClr val="FFFFFF"/>
                </a:solidFill>
                <a:latin typeface="TT Norms Bold"/>
                <a:ea typeface="TT Norms Bold"/>
                <a:cs typeface="TT Norms Bold"/>
                <a:sym typeface="TT Norms Bold"/>
              </a:endParaRPr>
            </a:p>
          </p:txBody>
        </p:sp>
        <p:sp>
          <p:nvSpPr>
            <p:cNvPr id="14" name="TextBox 14"/>
            <p:cNvSpPr txBox="1"/>
            <p:nvPr/>
          </p:nvSpPr>
          <p:spPr>
            <a:xfrm>
              <a:off x="0" y="3826455"/>
              <a:ext cx="9824270" cy="969011"/>
            </a:xfrm>
            <a:prstGeom prst="rect">
              <a:avLst/>
            </a:prstGeom>
          </p:spPr>
          <p:txBody>
            <a:bodyPr lIns="0" tIns="0" rIns="0" bIns="0" rtlCol="0" anchor="t">
              <a:spAutoFit/>
            </a:bodyPr>
            <a:lstStyle/>
            <a:p>
              <a:pPr algn="l">
                <a:lnSpc>
                  <a:spcPts val="5939"/>
                </a:lnSpc>
              </a:pPr>
              <a:r>
                <a:rPr lang="en-US" sz="4499" b="1" dirty="0">
                  <a:solidFill>
                    <a:srgbClr val="324D7E"/>
                  </a:solidFill>
                  <a:latin typeface="TT Norms Bold"/>
                  <a:ea typeface="TT Norms Bold"/>
                  <a:cs typeface="TT Norms Bold"/>
                  <a:sym typeface="TT Norms Bold"/>
                </a:rPr>
                <a:t>IV. </a:t>
              </a:r>
              <a:r>
                <a:rPr lang="en-US" sz="4499" b="1" dirty="0" err="1">
                  <a:solidFill>
                    <a:srgbClr val="324D7E"/>
                  </a:solidFill>
                  <a:latin typeface="TT Norms Bold"/>
                  <a:ea typeface="TT Norms Bold"/>
                  <a:cs typeface="TT Norms Bold"/>
                  <a:sym typeface="TT Norms Bold"/>
                </a:rPr>
                <a:t>Thiết</a:t>
              </a:r>
              <a:r>
                <a:rPr lang="en-US" sz="4499" b="1" dirty="0">
                  <a:solidFill>
                    <a:srgbClr val="324D7E"/>
                  </a:solidFill>
                  <a:latin typeface="TT Norms Bold"/>
                  <a:ea typeface="TT Norms Bold"/>
                  <a:cs typeface="TT Norms Bold"/>
                  <a:sym typeface="TT Norms Bold"/>
                </a:rPr>
                <a:t> </a:t>
              </a:r>
              <a:r>
                <a:rPr lang="en-US" sz="4499" b="1" dirty="0" err="1">
                  <a:solidFill>
                    <a:srgbClr val="324D7E"/>
                  </a:solidFill>
                  <a:latin typeface="TT Norms Bold"/>
                  <a:ea typeface="TT Norms Bold"/>
                  <a:cs typeface="TT Norms Bold"/>
                  <a:sym typeface="TT Norms Bold"/>
                </a:rPr>
                <a:t>kế</a:t>
              </a:r>
              <a:r>
                <a:rPr lang="en-US" sz="4499" b="1" dirty="0">
                  <a:solidFill>
                    <a:srgbClr val="324D7E"/>
                  </a:solidFill>
                  <a:latin typeface="TT Norms Bold"/>
                  <a:ea typeface="TT Norms Bold"/>
                  <a:cs typeface="TT Norms Bold"/>
                  <a:sym typeface="TT Norms Bold"/>
                </a:rPr>
                <a:t> </a:t>
              </a:r>
              <a:r>
                <a:rPr lang="en-US" sz="4499" b="1" dirty="0" err="1">
                  <a:solidFill>
                    <a:srgbClr val="324D7E"/>
                  </a:solidFill>
                  <a:latin typeface="TT Norms Bold"/>
                  <a:ea typeface="TT Norms Bold"/>
                  <a:cs typeface="TT Norms Bold"/>
                  <a:sym typeface="TT Norms Bold"/>
                </a:rPr>
                <a:t>phần</a:t>
              </a:r>
              <a:r>
                <a:rPr lang="en-US" sz="4499" b="1" dirty="0">
                  <a:solidFill>
                    <a:srgbClr val="324D7E"/>
                  </a:solidFill>
                  <a:latin typeface="TT Norms Bold"/>
                  <a:ea typeface="TT Norms Bold"/>
                  <a:cs typeface="TT Norms Bold"/>
                  <a:sym typeface="TT Norms Bold"/>
                </a:rPr>
                <a:t> </a:t>
              </a:r>
              <a:r>
                <a:rPr lang="en-US" sz="4499" b="1" dirty="0" err="1">
                  <a:solidFill>
                    <a:srgbClr val="324D7E"/>
                  </a:solidFill>
                  <a:latin typeface="TT Norms Bold"/>
                  <a:ea typeface="TT Norms Bold"/>
                  <a:cs typeface="TT Norms Bold"/>
                  <a:sym typeface="TT Norms Bold"/>
                </a:rPr>
                <a:t>cứng</a:t>
              </a:r>
              <a:endParaRPr lang="en-US" sz="4499" b="1" dirty="0">
                <a:solidFill>
                  <a:srgbClr val="324D7E"/>
                </a:solidFill>
                <a:latin typeface="TT Norms Bold"/>
                <a:ea typeface="TT Norms Bold"/>
                <a:cs typeface="TT Norms Bold"/>
                <a:sym typeface="TT Norms Bold"/>
              </a:endParaRPr>
            </a:p>
          </p:txBody>
        </p:sp>
        <p:sp>
          <p:nvSpPr>
            <p:cNvPr id="15" name="TextBox 15"/>
            <p:cNvSpPr txBox="1"/>
            <p:nvPr/>
          </p:nvSpPr>
          <p:spPr>
            <a:xfrm>
              <a:off x="0" y="5119316"/>
              <a:ext cx="9824270" cy="969011"/>
            </a:xfrm>
            <a:prstGeom prst="rect">
              <a:avLst/>
            </a:prstGeom>
          </p:spPr>
          <p:txBody>
            <a:bodyPr lIns="0" tIns="0" rIns="0" bIns="0" rtlCol="0" anchor="t">
              <a:spAutoFit/>
            </a:bodyPr>
            <a:lstStyle/>
            <a:p>
              <a:pPr algn="l">
                <a:lnSpc>
                  <a:spcPts val="5939"/>
                </a:lnSpc>
              </a:pPr>
              <a:r>
                <a:rPr lang="en-US" sz="4499" b="1" dirty="0">
                  <a:solidFill>
                    <a:srgbClr val="FFFFFF"/>
                  </a:solidFill>
                  <a:latin typeface="TT Norms Bold"/>
                  <a:ea typeface="TT Norms Bold"/>
                  <a:cs typeface="TT Norms Bold"/>
                  <a:sym typeface="TT Norms Bold"/>
                </a:rPr>
                <a:t>V. </a:t>
              </a:r>
              <a:r>
                <a:rPr lang="en-US" sz="4499" b="1" dirty="0" err="1">
                  <a:solidFill>
                    <a:srgbClr val="FFFFFF"/>
                  </a:solidFill>
                  <a:latin typeface="TT Norms Bold"/>
                  <a:ea typeface="TT Norms Bold"/>
                  <a:cs typeface="TT Norms Bold"/>
                  <a:sym typeface="TT Norms Bold"/>
                </a:rPr>
                <a:t>Thiết</a:t>
              </a:r>
              <a:r>
                <a:rPr lang="en-US" sz="4499" b="1" dirty="0">
                  <a:solidFill>
                    <a:srgbClr val="FFFFFF"/>
                  </a:solidFill>
                  <a:latin typeface="TT Norms Bold"/>
                  <a:ea typeface="TT Norms Bold"/>
                  <a:cs typeface="TT Norms Bold"/>
                  <a:sym typeface="TT Norms Bold"/>
                </a:rPr>
                <a:t> </a:t>
              </a:r>
              <a:r>
                <a:rPr lang="en-US" sz="4499" b="1" dirty="0" err="1">
                  <a:solidFill>
                    <a:srgbClr val="FFFFFF"/>
                  </a:solidFill>
                  <a:latin typeface="TT Norms Bold"/>
                  <a:ea typeface="TT Norms Bold"/>
                  <a:cs typeface="TT Norms Bold"/>
                  <a:sym typeface="TT Norms Bold"/>
                </a:rPr>
                <a:t>kế</a:t>
              </a:r>
              <a:r>
                <a:rPr lang="en-US" sz="4499" b="1" dirty="0">
                  <a:solidFill>
                    <a:srgbClr val="FFFFFF"/>
                  </a:solidFill>
                  <a:latin typeface="TT Norms Bold"/>
                  <a:ea typeface="TT Norms Bold"/>
                  <a:cs typeface="TT Norms Bold"/>
                  <a:sym typeface="TT Norms Bold"/>
                </a:rPr>
                <a:t> </a:t>
              </a:r>
              <a:r>
                <a:rPr lang="en-US" sz="4499" b="1" dirty="0" err="1">
                  <a:solidFill>
                    <a:srgbClr val="FFFFFF"/>
                  </a:solidFill>
                  <a:latin typeface="TT Norms Bold"/>
                  <a:ea typeface="TT Norms Bold"/>
                  <a:cs typeface="TT Norms Bold"/>
                  <a:sym typeface="TT Norms Bold"/>
                </a:rPr>
                <a:t>phần</a:t>
              </a:r>
              <a:r>
                <a:rPr lang="en-US" sz="4499" b="1" dirty="0">
                  <a:solidFill>
                    <a:srgbClr val="FFFFFF"/>
                  </a:solidFill>
                  <a:latin typeface="TT Norms Bold"/>
                  <a:ea typeface="TT Norms Bold"/>
                  <a:cs typeface="TT Norms Bold"/>
                  <a:sym typeface="TT Norms Bold"/>
                </a:rPr>
                <a:t> </a:t>
              </a:r>
              <a:r>
                <a:rPr lang="en-US" sz="4499" b="1" dirty="0" err="1">
                  <a:solidFill>
                    <a:srgbClr val="FFFFFF"/>
                  </a:solidFill>
                  <a:latin typeface="TT Norms Bold"/>
                  <a:ea typeface="TT Norms Bold"/>
                  <a:cs typeface="TT Norms Bold"/>
                  <a:sym typeface="TT Norms Bold"/>
                </a:rPr>
                <a:t>mềm</a:t>
              </a:r>
              <a:endParaRPr lang="en-US" sz="4499" b="1" dirty="0">
                <a:solidFill>
                  <a:srgbClr val="FFFFFF"/>
                </a:solidFill>
                <a:latin typeface="TT Norms Bold"/>
                <a:ea typeface="TT Norms Bold"/>
                <a:cs typeface="TT Norms Bold"/>
                <a:sym typeface="TT Norms Bold"/>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676114" y="2318625"/>
            <a:ext cx="7491791" cy="5649750"/>
          </a:xfrm>
          <a:custGeom>
            <a:avLst/>
            <a:gdLst/>
            <a:ahLst/>
            <a:cxnLst/>
            <a:rect l="l" t="t" r="r" b="b"/>
            <a:pathLst>
              <a:path w="7491791" h="5649750">
                <a:moveTo>
                  <a:pt x="0" y="0"/>
                </a:moveTo>
                <a:lnTo>
                  <a:pt x="7491791" y="0"/>
                </a:lnTo>
                <a:lnTo>
                  <a:pt x="7491791" y="5649750"/>
                </a:lnTo>
                <a:lnTo>
                  <a:pt x="0" y="5649750"/>
                </a:lnTo>
                <a:lnTo>
                  <a:pt x="0" y="0"/>
                </a:lnTo>
                <a:close/>
              </a:path>
            </a:pathLst>
          </a:custGeom>
          <a:blipFill>
            <a:blip r:embed="rId2"/>
            <a:stretch>
              <a:fillRect/>
            </a:stretch>
          </a:blipFill>
        </p:spPr>
      </p:sp>
      <p:sp>
        <p:nvSpPr>
          <p:cNvPr id="3" name="TextBox 3"/>
          <p:cNvSpPr txBox="1"/>
          <p:nvPr/>
        </p:nvSpPr>
        <p:spPr>
          <a:xfrm>
            <a:off x="9144000" y="419100"/>
            <a:ext cx="6175687" cy="1184275"/>
          </a:xfrm>
          <a:prstGeom prst="rect">
            <a:avLst/>
          </a:prstGeom>
        </p:spPr>
        <p:txBody>
          <a:bodyPr lIns="0" tIns="0" rIns="0" bIns="0" rtlCol="0" anchor="t">
            <a:spAutoFit/>
          </a:bodyPr>
          <a:lstStyle/>
          <a:p>
            <a:pPr marL="0" lvl="0" indent="0" algn="l">
              <a:lnSpc>
                <a:spcPts val="9799"/>
              </a:lnSpc>
            </a:pPr>
            <a:r>
              <a:rPr lang="en-US" sz="6999" spc="699" dirty="0">
                <a:solidFill>
                  <a:srgbClr val="324D7E"/>
                </a:solidFill>
                <a:latin typeface="Anton"/>
                <a:ea typeface="Anton"/>
                <a:cs typeface="Anton"/>
                <a:sym typeface="Anton"/>
              </a:rPr>
              <a:t>4.3.5 KHỐI RTC</a:t>
            </a:r>
          </a:p>
        </p:txBody>
      </p:sp>
      <p:sp>
        <p:nvSpPr>
          <p:cNvPr id="4" name="TextBox 4"/>
          <p:cNvSpPr txBox="1"/>
          <p:nvPr/>
        </p:nvSpPr>
        <p:spPr>
          <a:xfrm>
            <a:off x="8617927" y="3006537"/>
            <a:ext cx="9081523" cy="5004575"/>
          </a:xfrm>
          <a:prstGeom prst="rect">
            <a:avLst/>
          </a:prstGeom>
        </p:spPr>
        <p:txBody>
          <a:bodyPr lIns="0" tIns="0" rIns="0" bIns="0" rtlCol="0" anchor="t">
            <a:spAutoFit/>
          </a:bodyPr>
          <a:lstStyle/>
          <a:p>
            <a:pPr marL="755651" lvl="1" indent="-377825" algn="just">
              <a:lnSpc>
                <a:spcPts val="4900"/>
              </a:lnSpc>
              <a:buFont typeface="Arial"/>
              <a:buChar char="•"/>
            </a:pPr>
            <a:r>
              <a:rPr lang="en-US" sz="3500" dirty="0" err="1">
                <a:solidFill>
                  <a:srgbClr val="324D7E"/>
                </a:solidFill>
                <a:latin typeface="TT Norms"/>
                <a:ea typeface="TT Norms"/>
                <a:cs typeface="TT Norms"/>
                <a:sym typeface="TT Norms"/>
              </a:rPr>
              <a:t>Chức</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năng</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hỗ</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trợ</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quản</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lý</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và</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duy</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trì</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thời</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gian</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thực</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ngày</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tháng</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năm</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giờ</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phút</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giây</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trong</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suốt</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quá</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trình</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hoạt</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động</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của</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hệ</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thống</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Ngoài</a:t>
            </a:r>
            <a:r>
              <a:rPr lang="en-US" sz="3500" dirty="0">
                <a:solidFill>
                  <a:srgbClr val="324D7E"/>
                </a:solidFill>
                <a:latin typeface="TT Norms"/>
                <a:ea typeface="TT Norms"/>
                <a:cs typeface="TT Norms"/>
                <a:sym typeface="TT Norms"/>
              </a:rPr>
              <a:t> ra, RTC </a:t>
            </a:r>
            <a:r>
              <a:rPr lang="en-US" sz="3500" dirty="0" err="1">
                <a:solidFill>
                  <a:srgbClr val="324D7E"/>
                </a:solidFill>
                <a:latin typeface="TT Norms"/>
                <a:ea typeface="TT Norms"/>
                <a:cs typeface="TT Norms"/>
                <a:sym typeface="TT Norms"/>
              </a:rPr>
              <a:t>còn</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được</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lập</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trình</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để</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kích</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hoạt</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ngắt</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báo</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thức</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sau</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một</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khoảng</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thời</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gian</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nhất</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định</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hoặc</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vào</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một</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thời</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điểm</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cụ</a:t>
            </a:r>
            <a:r>
              <a:rPr lang="en-US" sz="3500" dirty="0">
                <a:solidFill>
                  <a:srgbClr val="324D7E"/>
                </a:solidFill>
                <a:latin typeface="TT Norms"/>
                <a:ea typeface="TT Norms"/>
                <a:cs typeface="TT Norms"/>
                <a:sym typeface="TT Norms"/>
              </a:rPr>
              <a:t> </a:t>
            </a:r>
            <a:r>
              <a:rPr lang="en-US" sz="3500" dirty="0" err="1">
                <a:solidFill>
                  <a:srgbClr val="324D7E"/>
                </a:solidFill>
                <a:latin typeface="TT Norms"/>
                <a:ea typeface="TT Norms"/>
                <a:cs typeface="TT Norms"/>
                <a:sym typeface="TT Norms"/>
              </a:rPr>
              <a:t>thể</a:t>
            </a:r>
            <a:r>
              <a:rPr lang="en-US" sz="3500" dirty="0">
                <a:solidFill>
                  <a:srgbClr val="324D7E"/>
                </a:solidFill>
                <a:latin typeface="TT Norms"/>
                <a:ea typeface="TT Norms"/>
                <a:cs typeface="TT Norms"/>
                <a:sym typeface="TT Norms"/>
              </a:rPr>
              <a:t>.</a:t>
            </a:r>
          </a:p>
          <a:p>
            <a:pPr algn="just">
              <a:lnSpc>
                <a:spcPts val="4900"/>
              </a:lnSpc>
            </a:pPr>
            <a:endParaRPr lang="en-US" sz="3500" dirty="0">
              <a:solidFill>
                <a:srgbClr val="324D7E"/>
              </a:solidFill>
              <a:latin typeface="TT Norms"/>
              <a:ea typeface="TT Norms"/>
              <a:cs typeface="TT Norms"/>
              <a:sym typeface="TT Norms"/>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734499" y="1850135"/>
            <a:ext cx="10819002" cy="5640394"/>
          </a:xfrm>
          <a:custGeom>
            <a:avLst/>
            <a:gdLst/>
            <a:ahLst/>
            <a:cxnLst/>
            <a:rect l="l" t="t" r="r" b="b"/>
            <a:pathLst>
              <a:path w="10819002" h="5640394">
                <a:moveTo>
                  <a:pt x="0" y="0"/>
                </a:moveTo>
                <a:lnTo>
                  <a:pt x="10819002" y="0"/>
                </a:lnTo>
                <a:lnTo>
                  <a:pt x="10819002" y="5640394"/>
                </a:lnTo>
                <a:lnTo>
                  <a:pt x="0" y="5640394"/>
                </a:lnTo>
                <a:lnTo>
                  <a:pt x="0" y="0"/>
                </a:lnTo>
                <a:close/>
              </a:path>
            </a:pathLst>
          </a:custGeom>
          <a:blipFill>
            <a:blip r:embed="rId2"/>
            <a:stretch>
              <a:fillRect/>
            </a:stretch>
          </a:blipFill>
        </p:spPr>
      </p:sp>
      <p:sp>
        <p:nvSpPr>
          <p:cNvPr id="3" name="TextBox 3"/>
          <p:cNvSpPr txBox="1"/>
          <p:nvPr/>
        </p:nvSpPr>
        <p:spPr>
          <a:xfrm>
            <a:off x="304800" y="94250"/>
            <a:ext cx="7709836" cy="1184275"/>
          </a:xfrm>
          <a:prstGeom prst="rect">
            <a:avLst/>
          </a:prstGeom>
        </p:spPr>
        <p:txBody>
          <a:bodyPr lIns="0" tIns="0" rIns="0" bIns="0" rtlCol="0" anchor="t">
            <a:spAutoFit/>
          </a:bodyPr>
          <a:lstStyle/>
          <a:p>
            <a:pPr marL="0" lvl="0" indent="0" algn="l">
              <a:lnSpc>
                <a:spcPts val="9799"/>
              </a:lnSpc>
            </a:pPr>
            <a:r>
              <a:rPr lang="en-US" sz="6999" spc="699" dirty="0">
                <a:solidFill>
                  <a:srgbClr val="324D7E"/>
                </a:solidFill>
                <a:latin typeface="Anton"/>
                <a:ea typeface="Anton"/>
                <a:cs typeface="Anton"/>
                <a:sym typeface="Anton"/>
              </a:rPr>
              <a:t>4.3.6 KHỐI NGUỒN</a:t>
            </a:r>
          </a:p>
        </p:txBody>
      </p:sp>
      <p:sp>
        <p:nvSpPr>
          <p:cNvPr id="4" name="TextBox 4"/>
          <p:cNvSpPr txBox="1"/>
          <p:nvPr/>
        </p:nvSpPr>
        <p:spPr>
          <a:xfrm>
            <a:off x="3876012" y="8043373"/>
            <a:ext cx="10535976" cy="1099821"/>
          </a:xfrm>
          <a:prstGeom prst="rect">
            <a:avLst/>
          </a:prstGeom>
        </p:spPr>
        <p:txBody>
          <a:bodyPr lIns="0" tIns="0" rIns="0" bIns="0" rtlCol="0" anchor="t">
            <a:spAutoFit/>
          </a:bodyPr>
          <a:lstStyle/>
          <a:p>
            <a:pPr marL="690874" lvl="1" indent="-345437" algn="just">
              <a:lnSpc>
                <a:spcPts val="4479"/>
              </a:lnSpc>
              <a:buFont typeface="Arial"/>
              <a:buChar char="•"/>
            </a:pPr>
            <a:r>
              <a:rPr lang="en-US" sz="3199" dirty="0" err="1">
                <a:solidFill>
                  <a:srgbClr val="324D7E"/>
                </a:solidFill>
                <a:latin typeface="TT Norms"/>
                <a:ea typeface="TT Norms"/>
                <a:cs typeface="TT Norms"/>
                <a:sym typeface="TT Norms"/>
              </a:rPr>
              <a:t>Chức</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năng</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Cung</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cấp</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điện</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áp</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ổn</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định</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bảo</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vệ</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quá</a:t>
            </a:r>
            <a:r>
              <a:rPr lang="en-US" sz="3199" dirty="0">
                <a:solidFill>
                  <a:srgbClr val="324D7E"/>
                </a:solidFill>
                <a:latin typeface="TT Norms"/>
                <a:ea typeface="TT Norms"/>
                <a:cs typeface="TT Norms"/>
                <a:sym typeface="TT Norms"/>
              </a:rPr>
              <a:t> </a:t>
            </a:r>
            <a:r>
              <a:rPr lang="en-US" sz="3199" dirty="0" err="1">
                <a:solidFill>
                  <a:srgbClr val="324D7E"/>
                </a:solidFill>
                <a:latin typeface="TT Norms"/>
                <a:ea typeface="TT Norms"/>
                <a:cs typeface="TT Norms"/>
                <a:sym typeface="TT Norms"/>
              </a:rPr>
              <a:t>tải</a:t>
            </a:r>
            <a:r>
              <a:rPr lang="en-US" sz="3199" dirty="0">
                <a:solidFill>
                  <a:srgbClr val="324D7E"/>
                </a:solidFill>
                <a:latin typeface="TT Norms"/>
                <a:ea typeface="TT Norms"/>
                <a:cs typeface="TT Norms"/>
                <a:sym typeface="TT Norms"/>
              </a:rPr>
              <a:t>.</a:t>
            </a:r>
          </a:p>
          <a:p>
            <a:pPr algn="just">
              <a:lnSpc>
                <a:spcPts val="4479"/>
              </a:lnSpc>
            </a:pPr>
            <a:endParaRPr lang="en-US" sz="3199" dirty="0">
              <a:solidFill>
                <a:srgbClr val="324D7E"/>
              </a:solidFill>
              <a:latin typeface="TT Norms"/>
              <a:ea typeface="TT Norms"/>
              <a:cs typeface="TT Norms"/>
              <a:sym typeface="TT Norms"/>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840496" y="1822199"/>
            <a:ext cx="10607008" cy="7071339"/>
          </a:xfrm>
          <a:custGeom>
            <a:avLst/>
            <a:gdLst/>
            <a:ahLst/>
            <a:cxnLst/>
            <a:rect l="l" t="t" r="r" b="b"/>
            <a:pathLst>
              <a:path w="10607008" h="7071339">
                <a:moveTo>
                  <a:pt x="0" y="0"/>
                </a:moveTo>
                <a:lnTo>
                  <a:pt x="10607008" y="0"/>
                </a:lnTo>
                <a:lnTo>
                  <a:pt x="10607008" y="7071338"/>
                </a:lnTo>
                <a:lnTo>
                  <a:pt x="0" y="7071338"/>
                </a:lnTo>
                <a:lnTo>
                  <a:pt x="0" y="0"/>
                </a:lnTo>
                <a:close/>
              </a:path>
            </a:pathLst>
          </a:custGeom>
          <a:blipFill>
            <a:blip r:embed="rId2"/>
            <a:stretch>
              <a:fillRect/>
            </a:stretch>
          </a:blipFill>
        </p:spPr>
      </p:sp>
      <p:sp>
        <p:nvSpPr>
          <p:cNvPr id="3" name="TextBox 3"/>
          <p:cNvSpPr txBox="1"/>
          <p:nvPr/>
        </p:nvSpPr>
        <p:spPr>
          <a:xfrm>
            <a:off x="228600" y="11942"/>
            <a:ext cx="6442861" cy="1184275"/>
          </a:xfrm>
          <a:prstGeom prst="rect">
            <a:avLst/>
          </a:prstGeom>
        </p:spPr>
        <p:txBody>
          <a:bodyPr lIns="0" tIns="0" rIns="0" bIns="0" rtlCol="0" anchor="t">
            <a:spAutoFit/>
          </a:bodyPr>
          <a:lstStyle/>
          <a:p>
            <a:pPr marL="0" lvl="0" indent="0" algn="l">
              <a:lnSpc>
                <a:spcPts val="9799"/>
              </a:lnSpc>
            </a:pPr>
            <a:r>
              <a:rPr lang="en-US" sz="6999" spc="699" dirty="0">
                <a:solidFill>
                  <a:srgbClr val="324D7E"/>
                </a:solidFill>
                <a:latin typeface="Anton"/>
                <a:ea typeface="Anton"/>
                <a:cs typeface="Anton"/>
                <a:sym typeface="Anton"/>
              </a:rPr>
              <a:t>4.4 PCB LAYOUT</a:t>
            </a:r>
          </a:p>
        </p:txBody>
      </p:sp>
      <p:sp>
        <p:nvSpPr>
          <p:cNvPr id="4" name="TextBox 4"/>
          <p:cNvSpPr txBox="1"/>
          <p:nvPr/>
        </p:nvSpPr>
        <p:spPr>
          <a:xfrm>
            <a:off x="7043930" y="9187179"/>
            <a:ext cx="4200140" cy="1099821"/>
          </a:xfrm>
          <a:prstGeom prst="rect">
            <a:avLst/>
          </a:prstGeom>
        </p:spPr>
        <p:txBody>
          <a:bodyPr lIns="0" tIns="0" rIns="0" bIns="0" rtlCol="0" anchor="t">
            <a:spAutoFit/>
          </a:bodyPr>
          <a:lstStyle/>
          <a:p>
            <a:pPr algn="just">
              <a:lnSpc>
                <a:spcPts val="4479"/>
              </a:lnSpc>
            </a:pPr>
            <a:r>
              <a:rPr lang="en-US" sz="3199">
                <a:solidFill>
                  <a:srgbClr val="324D7E"/>
                </a:solidFill>
                <a:latin typeface="TT Norms"/>
                <a:ea typeface="TT Norms"/>
                <a:cs typeface="TT Norms"/>
                <a:sym typeface="TT Norms"/>
              </a:rPr>
              <a:t>Mô phỏng PCB layout</a:t>
            </a:r>
          </a:p>
          <a:p>
            <a:pPr algn="just">
              <a:lnSpc>
                <a:spcPts val="4479"/>
              </a:lnSpc>
            </a:pPr>
            <a:endParaRPr lang="en-US" sz="3199">
              <a:solidFill>
                <a:srgbClr val="324D7E"/>
              </a:solidFill>
              <a:latin typeface="TT Norms"/>
              <a:ea typeface="TT Norms"/>
              <a:cs typeface="TT Norms"/>
              <a:sym typeface="TT Norm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970490" y="2141019"/>
            <a:ext cx="10347020" cy="6818421"/>
          </a:xfrm>
          <a:custGeom>
            <a:avLst/>
            <a:gdLst/>
            <a:ahLst/>
            <a:cxnLst/>
            <a:rect l="l" t="t" r="r" b="b"/>
            <a:pathLst>
              <a:path w="10347020" h="6818421">
                <a:moveTo>
                  <a:pt x="0" y="0"/>
                </a:moveTo>
                <a:lnTo>
                  <a:pt x="10347020" y="0"/>
                </a:lnTo>
                <a:lnTo>
                  <a:pt x="10347020" y="6818421"/>
                </a:lnTo>
                <a:lnTo>
                  <a:pt x="0" y="6818421"/>
                </a:lnTo>
                <a:lnTo>
                  <a:pt x="0" y="0"/>
                </a:lnTo>
                <a:close/>
              </a:path>
            </a:pathLst>
          </a:custGeom>
          <a:blipFill>
            <a:blip r:embed="rId2"/>
            <a:stretch>
              <a:fillRect/>
            </a:stretch>
          </a:blipFill>
        </p:spPr>
      </p:sp>
      <p:sp>
        <p:nvSpPr>
          <p:cNvPr id="3" name="TextBox 3"/>
          <p:cNvSpPr txBox="1"/>
          <p:nvPr/>
        </p:nvSpPr>
        <p:spPr>
          <a:xfrm>
            <a:off x="381000" y="342900"/>
            <a:ext cx="6442861" cy="1184275"/>
          </a:xfrm>
          <a:prstGeom prst="rect">
            <a:avLst/>
          </a:prstGeom>
        </p:spPr>
        <p:txBody>
          <a:bodyPr lIns="0" tIns="0" rIns="0" bIns="0" rtlCol="0" anchor="t">
            <a:spAutoFit/>
          </a:bodyPr>
          <a:lstStyle/>
          <a:p>
            <a:pPr marL="0" lvl="0" indent="0" algn="l">
              <a:lnSpc>
                <a:spcPts val="9799"/>
              </a:lnSpc>
            </a:pPr>
            <a:r>
              <a:rPr lang="en-US" sz="6999" spc="699" dirty="0">
                <a:solidFill>
                  <a:srgbClr val="324D7E"/>
                </a:solidFill>
                <a:latin typeface="Anton"/>
                <a:ea typeface="Anton"/>
                <a:cs typeface="Anton"/>
                <a:sym typeface="Anton"/>
              </a:rPr>
              <a:t>4.4 PCB LAYOUT</a:t>
            </a:r>
          </a:p>
        </p:txBody>
      </p:sp>
      <p:sp>
        <p:nvSpPr>
          <p:cNvPr id="4" name="TextBox 4"/>
          <p:cNvSpPr txBox="1"/>
          <p:nvPr/>
        </p:nvSpPr>
        <p:spPr>
          <a:xfrm>
            <a:off x="7711384" y="9187179"/>
            <a:ext cx="2865232" cy="537846"/>
          </a:xfrm>
          <a:prstGeom prst="rect">
            <a:avLst/>
          </a:prstGeom>
        </p:spPr>
        <p:txBody>
          <a:bodyPr lIns="0" tIns="0" rIns="0" bIns="0" rtlCol="0" anchor="t">
            <a:spAutoFit/>
          </a:bodyPr>
          <a:lstStyle/>
          <a:p>
            <a:pPr algn="just">
              <a:lnSpc>
                <a:spcPts val="4479"/>
              </a:lnSpc>
            </a:pPr>
            <a:r>
              <a:rPr lang="en-US" sz="3199">
                <a:solidFill>
                  <a:srgbClr val="324D7E"/>
                </a:solidFill>
                <a:latin typeface="TT Norms"/>
                <a:ea typeface="TT Norms"/>
                <a:cs typeface="TT Norms"/>
                <a:sym typeface="TT Norms"/>
              </a:rPr>
              <a:t>PCB layout 3D </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7583131" y="601827"/>
            <a:ext cx="9676169" cy="2422525"/>
          </a:xfrm>
          <a:prstGeom prst="rect">
            <a:avLst/>
          </a:prstGeom>
        </p:spPr>
        <p:txBody>
          <a:bodyPr lIns="0" tIns="0" rIns="0" bIns="0" rtlCol="0" anchor="t">
            <a:spAutoFit/>
          </a:bodyPr>
          <a:lstStyle/>
          <a:p>
            <a:pPr marL="0" lvl="0" indent="0" algn="l">
              <a:lnSpc>
                <a:spcPts val="9799"/>
              </a:lnSpc>
            </a:pPr>
            <a:r>
              <a:rPr lang="en-US" sz="6999" spc="699" dirty="0">
                <a:solidFill>
                  <a:srgbClr val="324D7E"/>
                </a:solidFill>
                <a:latin typeface="Anton"/>
                <a:ea typeface="Anton"/>
                <a:cs typeface="Anton"/>
                <a:sym typeface="Anton"/>
              </a:rPr>
              <a:t>5. THIẾT KẾ VÀ THỰC HIỆN PHẦN MỀM</a:t>
            </a:r>
          </a:p>
        </p:txBody>
      </p:sp>
      <p:grpSp>
        <p:nvGrpSpPr>
          <p:cNvPr id="3" name="Group 3"/>
          <p:cNvGrpSpPr/>
          <p:nvPr/>
        </p:nvGrpSpPr>
        <p:grpSpPr>
          <a:xfrm>
            <a:off x="0" y="5143500"/>
            <a:ext cx="18288000" cy="5143500"/>
            <a:chOff x="0" y="0"/>
            <a:chExt cx="4816593" cy="1354667"/>
          </a:xfrm>
        </p:grpSpPr>
        <p:sp>
          <p:nvSpPr>
            <p:cNvPr id="4" name="Freeform 4"/>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324D7E"/>
            </a:solidFill>
          </p:spPr>
        </p:sp>
        <p:sp>
          <p:nvSpPr>
            <p:cNvPr id="5" name="TextBox 5"/>
            <p:cNvSpPr txBox="1"/>
            <p:nvPr/>
          </p:nvSpPr>
          <p:spPr>
            <a:xfrm>
              <a:off x="0" y="57150"/>
              <a:ext cx="4816593" cy="1297517"/>
            </a:xfrm>
            <a:prstGeom prst="rect">
              <a:avLst/>
            </a:prstGeom>
          </p:spPr>
          <p:txBody>
            <a:bodyPr lIns="50800" tIns="50800" rIns="50800" bIns="50800" rtlCol="0" anchor="ctr"/>
            <a:lstStyle/>
            <a:p>
              <a:pPr algn="ctr">
                <a:lnSpc>
                  <a:spcPts val="2309"/>
                </a:lnSpc>
              </a:pPr>
              <a:endParaRPr/>
            </a:p>
          </p:txBody>
        </p:sp>
      </p:grpSp>
      <p:sp>
        <p:nvSpPr>
          <p:cNvPr id="6" name="Freeform 6"/>
          <p:cNvSpPr/>
          <p:nvPr/>
        </p:nvSpPr>
        <p:spPr>
          <a:xfrm rot="5400000">
            <a:off x="-1637025" y="30874"/>
            <a:ext cx="3991303" cy="1995652"/>
          </a:xfrm>
          <a:custGeom>
            <a:avLst/>
            <a:gdLst/>
            <a:ahLst/>
            <a:cxnLst/>
            <a:rect l="l" t="t" r="r" b="b"/>
            <a:pathLst>
              <a:path w="3991303" h="1995652">
                <a:moveTo>
                  <a:pt x="0" y="0"/>
                </a:moveTo>
                <a:lnTo>
                  <a:pt x="3991304" y="0"/>
                </a:lnTo>
                <a:lnTo>
                  <a:pt x="3991304" y="1995652"/>
                </a:lnTo>
                <a:lnTo>
                  <a:pt x="0" y="19956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882898" y="7901327"/>
            <a:ext cx="3801236" cy="718947"/>
          </a:xfrm>
          <a:prstGeom prst="rect">
            <a:avLst/>
          </a:prstGeom>
        </p:spPr>
        <p:txBody>
          <a:bodyPr lIns="0" tIns="0" rIns="0" bIns="0" rtlCol="0" anchor="t">
            <a:spAutoFit/>
          </a:bodyPr>
          <a:lstStyle/>
          <a:p>
            <a:pPr algn="ctr">
              <a:lnSpc>
                <a:spcPts val="2903"/>
              </a:lnSpc>
            </a:pPr>
            <a:r>
              <a:rPr lang="en-US" sz="2199">
                <a:solidFill>
                  <a:srgbClr val="FFFFFF"/>
                </a:solidFill>
                <a:latin typeface="TT Norms"/>
                <a:ea typeface="TT Norms"/>
                <a:cs typeface="TT Norms"/>
                <a:sym typeface="TT Norms"/>
              </a:rPr>
              <a:t>Triển khai đồng hồ HIS và thiết lập lại các thiết bị ngoại vi</a:t>
            </a:r>
          </a:p>
        </p:txBody>
      </p:sp>
      <p:sp>
        <p:nvSpPr>
          <p:cNvPr id="11" name="TextBox 11"/>
          <p:cNvSpPr txBox="1"/>
          <p:nvPr/>
        </p:nvSpPr>
        <p:spPr>
          <a:xfrm>
            <a:off x="882898" y="6893260"/>
            <a:ext cx="3801236" cy="522732"/>
          </a:xfrm>
          <a:prstGeom prst="rect">
            <a:avLst/>
          </a:prstGeom>
        </p:spPr>
        <p:txBody>
          <a:bodyPr lIns="0" tIns="0" rIns="0" bIns="0" rtlCol="0" anchor="t">
            <a:spAutoFit/>
          </a:bodyPr>
          <a:lstStyle/>
          <a:p>
            <a:pPr algn="ctr">
              <a:lnSpc>
                <a:spcPts val="4224"/>
              </a:lnSpc>
            </a:pPr>
            <a:r>
              <a:rPr lang="en-US" sz="3200" b="1">
                <a:solidFill>
                  <a:srgbClr val="FFFFFF"/>
                </a:solidFill>
                <a:latin typeface="TT Norms Bold"/>
                <a:ea typeface="TT Norms Bold"/>
                <a:cs typeface="TT Norms Bold"/>
                <a:sym typeface="TT Norms Bold"/>
              </a:rPr>
              <a:t>Stm32f4xx_hal_rcc</a:t>
            </a:r>
          </a:p>
        </p:txBody>
      </p:sp>
      <p:sp>
        <p:nvSpPr>
          <p:cNvPr id="12" name="TextBox 12"/>
          <p:cNvSpPr txBox="1"/>
          <p:nvPr/>
        </p:nvSpPr>
        <p:spPr>
          <a:xfrm>
            <a:off x="5084184" y="7901327"/>
            <a:ext cx="3801236" cy="1080897"/>
          </a:xfrm>
          <a:prstGeom prst="rect">
            <a:avLst/>
          </a:prstGeom>
        </p:spPr>
        <p:txBody>
          <a:bodyPr lIns="0" tIns="0" rIns="0" bIns="0" rtlCol="0" anchor="t">
            <a:spAutoFit/>
          </a:bodyPr>
          <a:lstStyle/>
          <a:p>
            <a:pPr algn="ctr">
              <a:lnSpc>
                <a:spcPts val="2903"/>
              </a:lnSpc>
            </a:pPr>
            <a:r>
              <a:rPr lang="en-US" sz="2199">
                <a:solidFill>
                  <a:srgbClr val="FFFFFF"/>
                </a:solidFill>
                <a:latin typeface="TT Norms"/>
                <a:ea typeface="TT Norms"/>
                <a:cs typeface="TT Norms"/>
                <a:sym typeface="TT Norms"/>
              </a:rPr>
              <a:t>Triển khai các tính năng liên quan đến GPIO cho các thành phần bên ngoài</a:t>
            </a:r>
          </a:p>
        </p:txBody>
      </p:sp>
      <p:sp>
        <p:nvSpPr>
          <p:cNvPr id="13" name="TextBox 13"/>
          <p:cNvSpPr txBox="1"/>
          <p:nvPr/>
        </p:nvSpPr>
        <p:spPr>
          <a:xfrm>
            <a:off x="5084184" y="6893260"/>
            <a:ext cx="3801236" cy="522732"/>
          </a:xfrm>
          <a:prstGeom prst="rect">
            <a:avLst/>
          </a:prstGeom>
        </p:spPr>
        <p:txBody>
          <a:bodyPr lIns="0" tIns="0" rIns="0" bIns="0" rtlCol="0" anchor="t">
            <a:spAutoFit/>
          </a:bodyPr>
          <a:lstStyle/>
          <a:p>
            <a:pPr algn="ctr">
              <a:lnSpc>
                <a:spcPts val="4224"/>
              </a:lnSpc>
            </a:pPr>
            <a:r>
              <a:rPr lang="en-US" sz="3200" b="1">
                <a:solidFill>
                  <a:srgbClr val="FFFFFF"/>
                </a:solidFill>
                <a:latin typeface="TT Norms Bold"/>
                <a:ea typeface="TT Norms Bold"/>
                <a:cs typeface="TT Norms Bold"/>
                <a:sym typeface="TT Norms Bold"/>
              </a:rPr>
              <a:t>Stm32f4xx_hal_gpio</a:t>
            </a:r>
          </a:p>
        </p:txBody>
      </p:sp>
      <p:sp>
        <p:nvSpPr>
          <p:cNvPr id="14" name="TextBox 14"/>
          <p:cNvSpPr txBox="1"/>
          <p:nvPr/>
        </p:nvSpPr>
        <p:spPr>
          <a:xfrm>
            <a:off x="9285470" y="7901327"/>
            <a:ext cx="3801236" cy="718947"/>
          </a:xfrm>
          <a:prstGeom prst="rect">
            <a:avLst/>
          </a:prstGeom>
        </p:spPr>
        <p:txBody>
          <a:bodyPr lIns="0" tIns="0" rIns="0" bIns="0" rtlCol="0" anchor="t">
            <a:spAutoFit/>
          </a:bodyPr>
          <a:lstStyle/>
          <a:p>
            <a:pPr algn="ctr">
              <a:lnSpc>
                <a:spcPts val="2903"/>
              </a:lnSpc>
            </a:pPr>
            <a:r>
              <a:rPr lang="en-US" sz="2199">
                <a:solidFill>
                  <a:srgbClr val="FFFFFF"/>
                </a:solidFill>
                <a:latin typeface="TT Norms"/>
                <a:ea typeface="TT Norms"/>
                <a:cs typeface="TT Norms"/>
                <a:sym typeface="TT Norms"/>
              </a:rPr>
              <a:t>Triển khai giao thức I2C cho DS1307 RTC</a:t>
            </a:r>
          </a:p>
        </p:txBody>
      </p:sp>
      <p:sp>
        <p:nvSpPr>
          <p:cNvPr id="15" name="TextBox 15"/>
          <p:cNvSpPr txBox="1"/>
          <p:nvPr/>
        </p:nvSpPr>
        <p:spPr>
          <a:xfrm>
            <a:off x="9285470" y="6893260"/>
            <a:ext cx="3801236" cy="522732"/>
          </a:xfrm>
          <a:prstGeom prst="rect">
            <a:avLst/>
          </a:prstGeom>
        </p:spPr>
        <p:txBody>
          <a:bodyPr lIns="0" tIns="0" rIns="0" bIns="0" rtlCol="0" anchor="t">
            <a:spAutoFit/>
          </a:bodyPr>
          <a:lstStyle/>
          <a:p>
            <a:pPr algn="ctr">
              <a:lnSpc>
                <a:spcPts val="4224"/>
              </a:lnSpc>
            </a:pPr>
            <a:r>
              <a:rPr lang="en-US" sz="3200" b="1">
                <a:solidFill>
                  <a:srgbClr val="FFFFFF"/>
                </a:solidFill>
                <a:latin typeface="TT Norms Bold"/>
                <a:ea typeface="TT Norms Bold"/>
                <a:cs typeface="TT Norms Bold"/>
                <a:sym typeface="TT Norms Bold"/>
              </a:rPr>
              <a:t>Stm32f4xx_hal_i2c</a:t>
            </a:r>
          </a:p>
        </p:txBody>
      </p:sp>
      <p:sp>
        <p:nvSpPr>
          <p:cNvPr id="16" name="TextBox 16"/>
          <p:cNvSpPr txBox="1"/>
          <p:nvPr/>
        </p:nvSpPr>
        <p:spPr>
          <a:xfrm>
            <a:off x="13655606" y="7901327"/>
            <a:ext cx="3697758" cy="1080897"/>
          </a:xfrm>
          <a:prstGeom prst="rect">
            <a:avLst/>
          </a:prstGeom>
        </p:spPr>
        <p:txBody>
          <a:bodyPr lIns="0" tIns="0" rIns="0" bIns="0" rtlCol="0" anchor="t">
            <a:spAutoFit/>
          </a:bodyPr>
          <a:lstStyle/>
          <a:p>
            <a:pPr algn="ctr">
              <a:lnSpc>
                <a:spcPts val="2903"/>
              </a:lnSpc>
            </a:pPr>
            <a:r>
              <a:rPr lang="en-US" sz="2199">
                <a:solidFill>
                  <a:srgbClr val="FFFFFF"/>
                </a:solidFill>
                <a:latin typeface="TT Norms"/>
                <a:ea typeface="TT Norms"/>
                <a:cs typeface="TT Norms"/>
                <a:sym typeface="TT Norms"/>
              </a:rPr>
              <a:t>Triển khai ngắt bộ đếm thời gian để lấy ngày và giờ hiện tại</a:t>
            </a:r>
          </a:p>
        </p:txBody>
      </p:sp>
      <p:sp>
        <p:nvSpPr>
          <p:cNvPr id="17" name="TextBox 17"/>
          <p:cNvSpPr txBox="1"/>
          <p:nvPr/>
        </p:nvSpPr>
        <p:spPr>
          <a:xfrm>
            <a:off x="13603866" y="6893260"/>
            <a:ext cx="4000477" cy="522732"/>
          </a:xfrm>
          <a:prstGeom prst="rect">
            <a:avLst/>
          </a:prstGeom>
        </p:spPr>
        <p:txBody>
          <a:bodyPr lIns="0" tIns="0" rIns="0" bIns="0" rtlCol="0" anchor="t">
            <a:spAutoFit/>
          </a:bodyPr>
          <a:lstStyle/>
          <a:p>
            <a:pPr algn="ctr">
              <a:lnSpc>
                <a:spcPts val="4224"/>
              </a:lnSpc>
            </a:pPr>
            <a:r>
              <a:rPr lang="en-US" sz="3200" b="1">
                <a:solidFill>
                  <a:srgbClr val="FFFFFF"/>
                </a:solidFill>
                <a:latin typeface="TT Norms Bold"/>
                <a:ea typeface="TT Norms Bold"/>
                <a:cs typeface="TT Norms Bold"/>
                <a:sym typeface="TT Norms Bold"/>
              </a:rPr>
              <a:t>Stm32f4xx_hal_timer</a:t>
            </a:r>
          </a:p>
        </p:txBody>
      </p:sp>
      <p:sp>
        <p:nvSpPr>
          <p:cNvPr id="18" name="TextBox 18"/>
          <p:cNvSpPr txBox="1"/>
          <p:nvPr/>
        </p:nvSpPr>
        <p:spPr>
          <a:xfrm>
            <a:off x="7631114" y="3313008"/>
            <a:ext cx="9022655" cy="1080897"/>
          </a:xfrm>
          <a:prstGeom prst="rect">
            <a:avLst/>
          </a:prstGeom>
        </p:spPr>
        <p:txBody>
          <a:bodyPr lIns="0" tIns="0" rIns="0" bIns="0" rtlCol="0" anchor="t">
            <a:spAutoFit/>
          </a:bodyPr>
          <a:lstStyle/>
          <a:p>
            <a:pPr algn="l">
              <a:lnSpc>
                <a:spcPts val="2903"/>
              </a:lnSpc>
            </a:pPr>
            <a:r>
              <a:rPr lang="en-US" sz="2199" dirty="0" err="1">
                <a:solidFill>
                  <a:srgbClr val="324D7E"/>
                </a:solidFill>
                <a:latin typeface="TT Norms"/>
                <a:ea typeface="TT Norms"/>
                <a:cs typeface="TT Norms"/>
                <a:sym typeface="TT Norms"/>
              </a:rPr>
              <a:t>Mục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tiêu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phần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mềm</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dễ</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sử</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dụng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và</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hiệu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quả</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thực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hiện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chương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trình</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nhanh</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lẹ</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khi</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nhận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được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tín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hiệu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từ</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nút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nhấn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xử</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lí</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tín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hiệu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đầu</a:t>
            </a:r>
            <a:r>
              <a:rPr lang="en-US" sz="2199" dirty="0">
                <a:solidFill>
                  <a:srgbClr val="324D7E"/>
                </a:solidFill>
                <a:latin typeface="TT Norms"/>
                <a:ea typeface="TT Norms"/>
                <a:cs typeface="TT Norms"/>
                <a:sym typeface="TT Norms"/>
              </a:rPr>
              <a:t> ra </a:t>
            </a:r>
            <a:r>
              <a:rPr lang="en-US" sz="2199" dirty="0" err="1">
                <a:solidFill>
                  <a:srgbClr val="324D7E"/>
                </a:solidFill>
                <a:latin typeface="TT Norms"/>
                <a:ea typeface="TT Norms"/>
                <a:cs typeface="TT Norms"/>
                <a:sym typeface="TT Norms"/>
              </a:rPr>
              <a:t>có</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độ</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chính</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xác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cao</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sau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đó</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hiện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thị</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rõ</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ràng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lên</a:t>
            </a:r>
            <a:r>
              <a:rPr lang="en-US" sz="2199" dirty="0">
                <a:solidFill>
                  <a:srgbClr val="324D7E"/>
                </a:solidFill>
                <a:latin typeface="TT Norms"/>
                <a:ea typeface="TT Norms"/>
                <a:cs typeface="TT Norms"/>
                <a:sym typeface="TT Norms"/>
              </a:rPr>
              <a:t> LCD</a:t>
            </a:r>
          </a:p>
        </p:txBody>
      </p:sp>
      <p:sp>
        <p:nvSpPr>
          <p:cNvPr id="19" name="TextBox 19"/>
          <p:cNvSpPr txBox="1"/>
          <p:nvPr/>
        </p:nvSpPr>
        <p:spPr>
          <a:xfrm>
            <a:off x="4006751" y="5583413"/>
            <a:ext cx="10274498" cy="565785"/>
          </a:xfrm>
          <a:prstGeom prst="rect">
            <a:avLst/>
          </a:prstGeom>
        </p:spPr>
        <p:txBody>
          <a:bodyPr lIns="0" tIns="0" rIns="0" bIns="0" rtlCol="0" anchor="t">
            <a:spAutoFit/>
          </a:bodyPr>
          <a:lstStyle/>
          <a:p>
            <a:pPr algn="ctr">
              <a:lnSpc>
                <a:spcPts val="4619"/>
              </a:lnSpc>
            </a:pPr>
            <a:r>
              <a:rPr lang="en-US" sz="3499" b="1" dirty="0" err="1">
                <a:solidFill>
                  <a:srgbClr val="FFFFFF"/>
                </a:solidFill>
                <a:latin typeface="TT Norms Bold"/>
                <a:ea typeface="TT Norms Bold"/>
                <a:cs typeface="TT Norms Bold"/>
                <a:sym typeface="TT Norms Bold"/>
              </a:rPr>
              <a:t>Các</a:t>
            </a:r>
            <a:r>
              <a:rPr lang="en-US" sz="3499" b="1" dirty="0">
                <a:solidFill>
                  <a:srgbClr val="FFFFFF"/>
                </a:solidFill>
                <a:latin typeface="TT Norms Bold"/>
                <a:ea typeface="TT Norms Bold"/>
                <a:cs typeface="TT Norms Bold"/>
                <a:sym typeface="TT Norms Bold"/>
              </a:rPr>
              <a:t> </a:t>
            </a:r>
            <a:r>
              <a:rPr lang="en-US" sz="3499" b="1" dirty="0" err="1">
                <a:solidFill>
                  <a:srgbClr val="FFFFFF"/>
                </a:solidFill>
                <a:latin typeface="TT Norms Bold"/>
                <a:ea typeface="TT Norms Bold"/>
                <a:cs typeface="TT Norms Bold"/>
                <a:sym typeface="TT Norms Bold"/>
              </a:rPr>
              <a:t>trình</a:t>
            </a:r>
            <a:r>
              <a:rPr lang="en-US" sz="3499" b="1" dirty="0">
                <a:solidFill>
                  <a:srgbClr val="FFFFFF"/>
                </a:solidFill>
                <a:latin typeface="TT Norms Bold"/>
                <a:ea typeface="TT Norms Bold"/>
                <a:cs typeface="TT Norms Bold"/>
                <a:sym typeface="TT Norms Bold"/>
              </a:rPr>
              <a:t> </a:t>
            </a:r>
            <a:r>
              <a:rPr lang="en-US" sz="3499" b="1" dirty="0" err="1">
                <a:solidFill>
                  <a:srgbClr val="FFFFFF"/>
                </a:solidFill>
                <a:latin typeface="TT Norms Bold"/>
                <a:ea typeface="TT Norms Bold"/>
                <a:cs typeface="TT Norms Bold"/>
                <a:sym typeface="TT Norms Bold"/>
              </a:rPr>
              <a:t>điều</a:t>
            </a:r>
            <a:r>
              <a:rPr lang="en-US" sz="3499" b="1" dirty="0">
                <a:solidFill>
                  <a:srgbClr val="FFFFFF"/>
                </a:solidFill>
                <a:latin typeface="TT Norms Bold"/>
                <a:ea typeface="TT Norms Bold"/>
                <a:cs typeface="TT Norms Bold"/>
                <a:sym typeface="TT Norms Bold"/>
              </a:rPr>
              <a:t> </a:t>
            </a:r>
            <a:r>
              <a:rPr lang="en-US" sz="3499" b="1" dirty="0" err="1">
                <a:solidFill>
                  <a:srgbClr val="FFFFFF"/>
                </a:solidFill>
                <a:latin typeface="TT Norms Bold"/>
                <a:ea typeface="TT Norms Bold"/>
                <a:cs typeface="TT Norms Bold"/>
                <a:sym typeface="TT Norms Bold"/>
              </a:rPr>
              <a:t>khiển</a:t>
            </a:r>
            <a:r>
              <a:rPr lang="en-US" sz="3499" b="1" dirty="0">
                <a:solidFill>
                  <a:srgbClr val="FFFFFF"/>
                </a:solidFill>
                <a:latin typeface="TT Norms Bold"/>
                <a:ea typeface="TT Norms Bold"/>
                <a:cs typeface="TT Norms Bold"/>
                <a:sym typeface="TT Norms Bold"/>
              </a:rPr>
              <a:t> </a:t>
            </a:r>
            <a:r>
              <a:rPr lang="en-US" sz="3499" b="1" dirty="0" err="1">
                <a:solidFill>
                  <a:srgbClr val="FFFFFF"/>
                </a:solidFill>
                <a:latin typeface="TT Norms Bold"/>
                <a:ea typeface="TT Norms Bold"/>
                <a:cs typeface="TT Norms Bold"/>
                <a:sym typeface="TT Norms Bold"/>
              </a:rPr>
              <a:t>ngoại</a:t>
            </a:r>
            <a:r>
              <a:rPr lang="en-US" sz="3499" b="1" dirty="0">
                <a:solidFill>
                  <a:srgbClr val="FFFFFF"/>
                </a:solidFill>
                <a:latin typeface="TT Norms Bold"/>
                <a:ea typeface="TT Norms Bold"/>
                <a:cs typeface="TT Norms Bold"/>
                <a:sym typeface="TT Norms Bold"/>
              </a:rPr>
              <a:t> vi </a:t>
            </a:r>
            <a:r>
              <a:rPr lang="en-US" sz="3499" b="1" dirty="0" err="1">
                <a:solidFill>
                  <a:srgbClr val="FFFFFF"/>
                </a:solidFill>
                <a:latin typeface="TT Norms Bold"/>
                <a:ea typeface="TT Norms Bold"/>
                <a:cs typeface="TT Norms Bold"/>
                <a:sym typeface="TT Norms Bold"/>
              </a:rPr>
              <a:t>sau</a:t>
            </a:r>
            <a:r>
              <a:rPr lang="en-US" sz="3499" b="1" dirty="0">
                <a:solidFill>
                  <a:srgbClr val="FFFFFF"/>
                </a:solidFill>
                <a:latin typeface="TT Norms Bold"/>
                <a:ea typeface="TT Norms Bold"/>
                <a:cs typeface="TT Norms Bold"/>
                <a:sym typeface="TT Norms Bold"/>
              </a:rPr>
              <a:t> </a:t>
            </a:r>
            <a:r>
              <a:rPr lang="en-US" sz="3499" b="1" dirty="0" err="1">
                <a:solidFill>
                  <a:srgbClr val="FFFFFF"/>
                </a:solidFill>
                <a:latin typeface="TT Norms Bold"/>
                <a:ea typeface="TT Norms Bold"/>
                <a:cs typeface="TT Norms Bold"/>
                <a:sym typeface="TT Norms Bold"/>
              </a:rPr>
              <a:t>được</a:t>
            </a:r>
            <a:r>
              <a:rPr lang="en-US" sz="3499" b="1" dirty="0">
                <a:solidFill>
                  <a:srgbClr val="FFFFFF"/>
                </a:solidFill>
                <a:latin typeface="TT Norms Bold"/>
                <a:ea typeface="TT Norms Bold"/>
                <a:cs typeface="TT Norms Bold"/>
                <a:sym typeface="TT Norms Bold"/>
              </a:rPr>
              <a:t> </a:t>
            </a:r>
            <a:r>
              <a:rPr lang="en-US" sz="3499" b="1" dirty="0" err="1">
                <a:solidFill>
                  <a:srgbClr val="FFFFFF"/>
                </a:solidFill>
                <a:latin typeface="TT Norms Bold"/>
                <a:ea typeface="TT Norms Bold"/>
                <a:cs typeface="TT Norms Bold"/>
                <a:sym typeface="TT Norms Bold"/>
              </a:rPr>
              <a:t>sử</a:t>
            </a:r>
            <a:r>
              <a:rPr lang="en-US" sz="3499" b="1" dirty="0">
                <a:solidFill>
                  <a:srgbClr val="FFFFFF"/>
                </a:solidFill>
                <a:latin typeface="TT Norms Bold"/>
                <a:ea typeface="TT Norms Bold"/>
                <a:cs typeface="TT Norms Bold"/>
                <a:sym typeface="TT Norms Bold"/>
              </a:rPr>
              <a:t> </a:t>
            </a:r>
            <a:r>
              <a:rPr lang="en-US" sz="3499" b="1" dirty="0" err="1">
                <a:solidFill>
                  <a:srgbClr val="FFFFFF"/>
                </a:solidFill>
                <a:latin typeface="TT Norms Bold"/>
                <a:ea typeface="TT Norms Bold"/>
                <a:cs typeface="TT Norms Bold"/>
                <a:sym typeface="TT Norms Bold"/>
              </a:rPr>
              <a:t>dụng</a:t>
            </a:r>
            <a:endParaRPr lang="en-US" sz="3499" b="1" dirty="0">
              <a:solidFill>
                <a:srgbClr val="FFFFFF"/>
              </a:solidFill>
              <a:latin typeface="TT Norms Bold"/>
              <a:ea typeface="TT Norms Bold"/>
              <a:cs typeface="TT Norms Bold"/>
              <a:sym typeface="TT Norms Bold"/>
            </a:endParaRPr>
          </a:p>
        </p:txBody>
      </p:sp>
      <p:pic>
        <p:nvPicPr>
          <p:cNvPr id="2050" name="Picture 2" descr="Software là gì? Có những đặc điểm gì và cách để tạo ra Software">
            <a:extLst>
              <a:ext uri="{FF2B5EF4-FFF2-40B4-BE49-F238E27FC236}">
                <a16:creationId xmlns:a16="http://schemas.microsoft.com/office/drawing/2014/main" id="{C3295AEE-232B-4E97-A436-CC313D5DC4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8099" y="318549"/>
            <a:ext cx="6206703" cy="41378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ppt_x"/>
                                          </p:val>
                                        </p:tav>
                                        <p:tav tm="100000">
                                          <p:val>
                                            <p:strVal val="#ppt_x"/>
                                          </p:val>
                                        </p:tav>
                                      </p:tavLst>
                                    </p:anim>
                                    <p:anim calcmode="lin" valueType="num">
                                      <p:cBhvr additive="base">
                                        <p:cTn id="37" dur="500" fill="hold"/>
                                        <p:tgtEl>
                                          <p:spTgt spid="1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ppt_x"/>
                                          </p:val>
                                        </p:tav>
                                        <p:tav tm="100000">
                                          <p:val>
                                            <p:strVal val="#ppt_x"/>
                                          </p:val>
                                        </p:tav>
                                      </p:tavLst>
                                    </p:anim>
                                    <p:anim calcmode="lin" valueType="num">
                                      <p:cBhvr additive="base">
                                        <p:cTn id="45" dur="500" fill="hold"/>
                                        <p:tgtEl>
                                          <p:spTgt spid="1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ppt_x"/>
                                          </p:val>
                                        </p:tav>
                                        <p:tav tm="100000">
                                          <p:val>
                                            <p:strVal val="#ppt_x"/>
                                          </p:val>
                                        </p:tav>
                                      </p:tavLst>
                                    </p:anim>
                                    <p:anim calcmode="lin" valueType="num">
                                      <p:cBhvr additive="base">
                                        <p:cTn id="53" dur="500" fill="hold"/>
                                        <p:tgtEl>
                                          <p:spTgt spid="17"/>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fill="hold"/>
                                        <p:tgtEl>
                                          <p:spTgt spid="19"/>
                                        </p:tgtEl>
                                        <p:attrNameLst>
                                          <p:attrName>ppt_x</p:attrName>
                                        </p:attrNameLst>
                                      </p:cBhvr>
                                      <p:tavLst>
                                        <p:tav tm="0">
                                          <p:val>
                                            <p:strVal val="#ppt_x"/>
                                          </p:val>
                                        </p:tav>
                                        <p:tav tm="100000">
                                          <p:val>
                                            <p:strVal val="#ppt_x"/>
                                          </p:val>
                                        </p:tav>
                                      </p:tavLst>
                                    </p:anim>
                                    <p:anim calcmode="lin" valueType="num">
                                      <p:cBhvr additive="base">
                                        <p:cTn id="5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2" grpId="0"/>
      <p:bldP spid="13" grpId="0"/>
      <p:bldP spid="14" grpId="0"/>
      <p:bldP spid="15" grpId="0"/>
      <p:bldP spid="16" grpId="0"/>
      <p:bldP spid="17" grpId="0"/>
      <p:bldP spid="18"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9676169" y="8573331"/>
            <a:ext cx="8611831" cy="1710177"/>
            <a:chOff x="0" y="0"/>
            <a:chExt cx="2268137" cy="450417"/>
          </a:xfrm>
        </p:grpSpPr>
        <p:sp>
          <p:nvSpPr>
            <p:cNvPr id="3" name="Freeform 3"/>
            <p:cNvSpPr/>
            <p:nvPr/>
          </p:nvSpPr>
          <p:spPr>
            <a:xfrm>
              <a:off x="0" y="0"/>
              <a:ext cx="2268137" cy="450417"/>
            </a:xfrm>
            <a:custGeom>
              <a:avLst/>
              <a:gdLst/>
              <a:ahLst/>
              <a:cxnLst/>
              <a:rect l="l" t="t" r="r" b="b"/>
              <a:pathLst>
                <a:path w="2268137" h="450417">
                  <a:moveTo>
                    <a:pt x="0" y="0"/>
                  </a:moveTo>
                  <a:lnTo>
                    <a:pt x="2268137" y="0"/>
                  </a:lnTo>
                  <a:lnTo>
                    <a:pt x="2268137" y="450417"/>
                  </a:lnTo>
                  <a:lnTo>
                    <a:pt x="0" y="450417"/>
                  </a:lnTo>
                  <a:close/>
                </a:path>
              </a:pathLst>
            </a:custGeom>
            <a:solidFill>
              <a:srgbClr val="7B8899"/>
            </a:solidFill>
          </p:spPr>
        </p:sp>
        <p:sp>
          <p:nvSpPr>
            <p:cNvPr id="4" name="TextBox 4"/>
            <p:cNvSpPr txBox="1"/>
            <p:nvPr/>
          </p:nvSpPr>
          <p:spPr>
            <a:xfrm>
              <a:off x="0" y="57150"/>
              <a:ext cx="2268137" cy="393267"/>
            </a:xfrm>
            <a:prstGeom prst="rect">
              <a:avLst/>
            </a:prstGeom>
          </p:spPr>
          <p:txBody>
            <a:bodyPr lIns="50800" tIns="50800" rIns="50800" bIns="50800" rtlCol="0" anchor="ctr"/>
            <a:lstStyle/>
            <a:p>
              <a:pPr algn="ctr">
                <a:lnSpc>
                  <a:spcPts val="2309"/>
                </a:lnSpc>
              </a:pPr>
              <a:endParaRPr/>
            </a:p>
          </p:txBody>
        </p:sp>
      </p:grpSp>
      <p:sp>
        <p:nvSpPr>
          <p:cNvPr id="5" name="TextBox 5"/>
          <p:cNvSpPr txBox="1"/>
          <p:nvPr/>
        </p:nvSpPr>
        <p:spPr>
          <a:xfrm>
            <a:off x="57503" y="3044455"/>
            <a:ext cx="9424188" cy="21240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324D7E"/>
                </a:solidFill>
                <a:latin typeface="TT Norms"/>
                <a:ea typeface="TT Norms"/>
                <a:cs typeface="TT Norms"/>
                <a:sym typeface="TT Norms"/>
              </a:rPr>
              <a:t>Các thành phần bên ngoài được tích hợp với bộ vi điều khiển bằng cách phát triển trình điều khiển thiết bị cần thiết.</a:t>
            </a:r>
          </a:p>
          <a:p>
            <a:pPr algn="l">
              <a:lnSpc>
                <a:spcPts val="4200"/>
              </a:lnSpc>
            </a:pPr>
            <a:endParaRPr lang="en-US" sz="3000">
              <a:solidFill>
                <a:srgbClr val="324D7E"/>
              </a:solidFill>
              <a:latin typeface="TT Norms"/>
              <a:ea typeface="TT Norms"/>
              <a:cs typeface="TT Norms"/>
              <a:sym typeface="TT Norms"/>
            </a:endParaRPr>
          </a:p>
        </p:txBody>
      </p:sp>
      <p:sp>
        <p:nvSpPr>
          <p:cNvPr id="6" name="TextBox 6"/>
          <p:cNvSpPr txBox="1"/>
          <p:nvPr/>
        </p:nvSpPr>
        <p:spPr>
          <a:xfrm>
            <a:off x="610013" y="438917"/>
            <a:ext cx="8784410" cy="2422525"/>
          </a:xfrm>
          <a:prstGeom prst="rect">
            <a:avLst/>
          </a:prstGeom>
        </p:spPr>
        <p:txBody>
          <a:bodyPr lIns="0" tIns="0" rIns="0" bIns="0" rtlCol="0" anchor="t">
            <a:spAutoFit/>
          </a:bodyPr>
          <a:lstStyle/>
          <a:p>
            <a:pPr marL="0" lvl="0" indent="0" algn="l">
              <a:lnSpc>
                <a:spcPts val="9799"/>
              </a:lnSpc>
            </a:pPr>
            <a:r>
              <a:rPr lang="en-US" sz="6999" spc="699" dirty="0">
                <a:solidFill>
                  <a:srgbClr val="324D7E"/>
                </a:solidFill>
                <a:latin typeface="Anton"/>
                <a:ea typeface="Anton"/>
                <a:cs typeface="Anton"/>
                <a:sym typeface="Anton"/>
              </a:rPr>
              <a:t>5. THIẾT KẾ VÀ THỰC HIỆN PHẦN MỀM</a:t>
            </a:r>
          </a:p>
        </p:txBody>
      </p:sp>
      <p:sp>
        <p:nvSpPr>
          <p:cNvPr id="7" name="TextBox 7"/>
          <p:cNvSpPr txBox="1"/>
          <p:nvPr/>
        </p:nvSpPr>
        <p:spPr>
          <a:xfrm>
            <a:off x="9796260" y="2432183"/>
            <a:ext cx="3287656" cy="523875"/>
          </a:xfrm>
          <a:prstGeom prst="rect">
            <a:avLst/>
          </a:prstGeom>
        </p:spPr>
        <p:txBody>
          <a:bodyPr lIns="0" tIns="0" rIns="0" bIns="0" rtlCol="0" anchor="t">
            <a:spAutoFit/>
          </a:bodyPr>
          <a:lstStyle/>
          <a:p>
            <a:pPr marL="647700" lvl="1" indent="-323850" algn="l">
              <a:lnSpc>
                <a:spcPts val="4200"/>
              </a:lnSpc>
              <a:spcBef>
                <a:spcPct val="0"/>
              </a:spcBef>
              <a:buFont typeface="Arial"/>
              <a:buChar char="•"/>
            </a:pPr>
            <a:r>
              <a:rPr lang="en-US" sz="3000" spc="15">
                <a:solidFill>
                  <a:srgbClr val="000000"/>
                </a:solidFill>
                <a:latin typeface="Fira Sans"/>
                <a:ea typeface="Fira Sans"/>
                <a:cs typeface="Fira Sans"/>
                <a:sym typeface="Fira Sans"/>
              </a:rPr>
              <a:t>Rtc_DS1307</a:t>
            </a:r>
          </a:p>
        </p:txBody>
      </p:sp>
      <p:sp>
        <p:nvSpPr>
          <p:cNvPr id="8" name="TextBox 8"/>
          <p:cNvSpPr txBox="1"/>
          <p:nvPr/>
        </p:nvSpPr>
        <p:spPr>
          <a:xfrm>
            <a:off x="9796260" y="3720256"/>
            <a:ext cx="3287656" cy="523875"/>
          </a:xfrm>
          <a:prstGeom prst="rect">
            <a:avLst/>
          </a:prstGeom>
        </p:spPr>
        <p:txBody>
          <a:bodyPr lIns="0" tIns="0" rIns="0" bIns="0" rtlCol="0" anchor="t">
            <a:spAutoFit/>
          </a:bodyPr>
          <a:lstStyle/>
          <a:p>
            <a:pPr marL="647700" lvl="1" indent="-323850" algn="l">
              <a:lnSpc>
                <a:spcPts val="4200"/>
              </a:lnSpc>
              <a:spcBef>
                <a:spcPct val="0"/>
              </a:spcBef>
              <a:buFont typeface="Arial"/>
              <a:buChar char="•"/>
            </a:pPr>
            <a:r>
              <a:rPr lang="en-US" sz="3000" spc="15">
                <a:solidFill>
                  <a:srgbClr val="000000"/>
                </a:solidFill>
                <a:latin typeface="Fira Sans"/>
                <a:ea typeface="Fira Sans"/>
                <a:cs typeface="Fira Sans"/>
                <a:sym typeface="Fira Sans"/>
              </a:rPr>
              <a:t>LCD</a:t>
            </a:r>
          </a:p>
        </p:txBody>
      </p:sp>
      <p:sp>
        <p:nvSpPr>
          <p:cNvPr id="9" name="TextBox 9"/>
          <p:cNvSpPr txBox="1"/>
          <p:nvPr/>
        </p:nvSpPr>
        <p:spPr>
          <a:xfrm>
            <a:off x="9796260" y="5012725"/>
            <a:ext cx="3287656" cy="523875"/>
          </a:xfrm>
          <a:prstGeom prst="rect">
            <a:avLst/>
          </a:prstGeom>
        </p:spPr>
        <p:txBody>
          <a:bodyPr lIns="0" tIns="0" rIns="0" bIns="0" rtlCol="0" anchor="t">
            <a:spAutoFit/>
          </a:bodyPr>
          <a:lstStyle/>
          <a:p>
            <a:pPr marL="647700" lvl="1" indent="-323850" algn="l">
              <a:lnSpc>
                <a:spcPts val="4200"/>
              </a:lnSpc>
              <a:spcBef>
                <a:spcPct val="0"/>
              </a:spcBef>
              <a:buFont typeface="Arial"/>
              <a:buChar char="•"/>
            </a:pPr>
            <a:r>
              <a:rPr lang="en-US" sz="3000" spc="15">
                <a:solidFill>
                  <a:srgbClr val="000000"/>
                </a:solidFill>
                <a:latin typeface="Fira Sans"/>
                <a:ea typeface="Fira Sans"/>
                <a:cs typeface="Fira Sans"/>
                <a:sym typeface="Fira Sans"/>
              </a:rPr>
              <a:t>Buttons</a:t>
            </a:r>
          </a:p>
        </p:txBody>
      </p:sp>
      <p:sp>
        <p:nvSpPr>
          <p:cNvPr id="10" name="TextBox 10"/>
          <p:cNvSpPr txBox="1"/>
          <p:nvPr/>
        </p:nvSpPr>
        <p:spPr>
          <a:xfrm>
            <a:off x="9796260" y="6305194"/>
            <a:ext cx="3287656" cy="523875"/>
          </a:xfrm>
          <a:prstGeom prst="rect">
            <a:avLst/>
          </a:prstGeom>
        </p:spPr>
        <p:txBody>
          <a:bodyPr lIns="0" tIns="0" rIns="0" bIns="0" rtlCol="0" anchor="t">
            <a:spAutoFit/>
          </a:bodyPr>
          <a:lstStyle/>
          <a:p>
            <a:pPr marL="647700" lvl="1" indent="-323850" algn="l">
              <a:lnSpc>
                <a:spcPts val="4200"/>
              </a:lnSpc>
              <a:spcBef>
                <a:spcPct val="0"/>
              </a:spcBef>
              <a:buFont typeface="Arial"/>
              <a:buChar char="•"/>
            </a:pPr>
            <a:r>
              <a:rPr lang="en-US" sz="3000" spc="15">
                <a:solidFill>
                  <a:srgbClr val="000000"/>
                </a:solidFill>
                <a:latin typeface="Fira Sans"/>
                <a:ea typeface="Fira Sans"/>
                <a:cs typeface="Fira Sans"/>
                <a:sym typeface="Fira Sans"/>
              </a:rPr>
              <a:t>LED</a:t>
            </a:r>
          </a:p>
        </p:txBody>
      </p:sp>
      <p:sp>
        <p:nvSpPr>
          <p:cNvPr id="11" name="TextBox 11"/>
          <p:cNvSpPr txBox="1"/>
          <p:nvPr/>
        </p:nvSpPr>
        <p:spPr>
          <a:xfrm>
            <a:off x="13924249" y="2451233"/>
            <a:ext cx="3287656" cy="772795"/>
          </a:xfrm>
          <a:prstGeom prst="rect">
            <a:avLst/>
          </a:prstGeom>
        </p:spPr>
        <p:txBody>
          <a:bodyPr lIns="0" tIns="0" rIns="0" bIns="0" rtlCol="0" anchor="t">
            <a:spAutoFit/>
          </a:bodyPr>
          <a:lstStyle/>
          <a:p>
            <a:pPr algn="l">
              <a:lnSpc>
                <a:spcPts val="3079"/>
              </a:lnSpc>
              <a:spcBef>
                <a:spcPct val="0"/>
              </a:spcBef>
            </a:pPr>
            <a:r>
              <a:rPr lang="en-US" sz="2199" spc="10">
                <a:solidFill>
                  <a:srgbClr val="000000"/>
                </a:solidFill>
                <a:latin typeface="Fira Sans"/>
                <a:ea typeface="Fira Sans"/>
                <a:cs typeface="Fira Sans"/>
                <a:sym typeface="Fira Sans"/>
              </a:rPr>
              <a:t>Triển khai giao tiếp I2C giữa RTC và STM32</a:t>
            </a:r>
          </a:p>
        </p:txBody>
      </p:sp>
      <p:sp>
        <p:nvSpPr>
          <p:cNvPr id="12" name="TextBox 12"/>
          <p:cNvSpPr txBox="1"/>
          <p:nvPr/>
        </p:nvSpPr>
        <p:spPr>
          <a:xfrm>
            <a:off x="13924249" y="3739306"/>
            <a:ext cx="3287656" cy="382270"/>
          </a:xfrm>
          <a:prstGeom prst="rect">
            <a:avLst/>
          </a:prstGeom>
        </p:spPr>
        <p:txBody>
          <a:bodyPr lIns="0" tIns="0" rIns="0" bIns="0" rtlCol="0" anchor="t">
            <a:spAutoFit/>
          </a:bodyPr>
          <a:lstStyle/>
          <a:p>
            <a:pPr algn="l">
              <a:lnSpc>
                <a:spcPts val="3079"/>
              </a:lnSpc>
              <a:spcBef>
                <a:spcPct val="0"/>
              </a:spcBef>
            </a:pPr>
            <a:r>
              <a:rPr lang="en-US" sz="2199" spc="10">
                <a:solidFill>
                  <a:srgbClr val="000000"/>
                </a:solidFill>
                <a:latin typeface="Fira Sans"/>
                <a:ea typeface="Fira Sans"/>
                <a:cs typeface="Fira Sans"/>
                <a:sym typeface="Fira Sans"/>
              </a:rPr>
              <a:t>Tích hợp LCD với STM32</a:t>
            </a:r>
          </a:p>
        </p:txBody>
      </p:sp>
      <p:sp>
        <p:nvSpPr>
          <p:cNvPr id="13" name="TextBox 13"/>
          <p:cNvSpPr txBox="1"/>
          <p:nvPr/>
        </p:nvSpPr>
        <p:spPr>
          <a:xfrm>
            <a:off x="13924249" y="5031775"/>
            <a:ext cx="3287656" cy="772795"/>
          </a:xfrm>
          <a:prstGeom prst="rect">
            <a:avLst/>
          </a:prstGeom>
        </p:spPr>
        <p:txBody>
          <a:bodyPr lIns="0" tIns="0" rIns="0" bIns="0" rtlCol="0" anchor="t">
            <a:spAutoFit/>
          </a:bodyPr>
          <a:lstStyle/>
          <a:p>
            <a:pPr algn="l">
              <a:lnSpc>
                <a:spcPts val="3079"/>
              </a:lnSpc>
              <a:spcBef>
                <a:spcPct val="0"/>
              </a:spcBef>
            </a:pPr>
            <a:r>
              <a:rPr lang="en-US" sz="2199" spc="10">
                <a:solidFill>
                  <a:srgbClr val="000000"/>
                </a:solidFill>
                <a:latin typeface="Fira Sans"/>
                <a:ea typeface="Fira Sans"/>
                <a:cs typeface="Fira Sans"/>
                <a:sym typeface="Fira Sans"/>
              </a:rPr>
              <a:t>Triển khai ngắt GPIO để điều khiển hệ thống</a:t>
            </a:r>
          </a:p>
        </p:txBody>
      </p:sp>
      <p:sp>
        <p:nvSpPr>
          <p:cNvPr id="14" name="TextBox 14"/>
          <p:cNvSpPr txBox="1"/>
          <p:nvPr/>
        </p:nvSpPr>
        <p:spPr>
          <a:xfrm>
            <a:off x="13924249" y="6324244"/>
            <a:ext cx="3287656" cy="1163320"/>
          </a:xfrm>
          <a:prstGeom prst="rect">
            <a:avLst/>
          </a:prstGeom>
        </p:spPr>
        <p:txBody>
          <a:bodyPr lIns="0" tIns="0" rIns="0" bIns="0" rtlCol="0" anchor="t">
            <a:spAutoFit/>
          </a:bodyPr>
          <a:lstStyle/>
          <a:p>
            <a:pPr algn="l">
              <a:lnSpc>
                <a:spcPts val="3079"/>
              </a:lnSpc>
            </a:pPr>
            <a:r>
              <a:rPr lang="en-US" sz="2199" spc="10">
                <a:solidFill>
                  <a:srgbClr val="000000"/>
                </a:solidFill>
                <a:latin typeface="Fira Sans"/>
                <a:ea typeface="Fira Sans"/>
                <a:cs typeface="Fira Sans"/>
                <a:sym typeface="Fira Sans"/>
              </a:rPr>
              <a:t>Tích hợp đèn LED để có chức năng phát tín hiệu</a:t>
            </a:r>
          </a:p>
          <a:p>
            <a:pPr algn="l">
              <a:lnSpc>
                <a:spcPts val="3079"/>
              </a:lnSpc>
              <a:spcBef>
                <a:spcPct val="0"/>
              </a:spcBef>
            </a:pPr>
            <a:endParaRPr lang="en-US" sz="2199" spc="10">
              <a:solidFill>
                <a:srgbClr val="000000"/>
              </a:solidFill>
              <a:latin typeface="Fira Sans"/>
              <a:ea typeface="Fira Sans"/>
              <a:cs typeface="Fira Sans"/>
              <a:sym typeface="Fira Sans"/>
            </a:endParaRPr>
          </a:p>
        </p:txBody>
      </p:sp>
      <p:grpSp>
        <p:nvGrpSpPr>
          <p:cNvPr id="15" name="Group 15"/>
          <p:cNvGrpSpPr/>
          <p:nvPr/>
        </p:nvGrpSpPr>
        <p:grpSpPr>
          <a:xfrm>
            <a:off x="9394423" y="1286462"/>
            <a:ext cx="4634607" cy="845562"/>
            <a:chOff x="0" y="0"/>
            <a:chExt cx="29445010" cy="5372100"/>
          </a:xfrm>
        </p:grpSpPr>
        <p:sp>
          <p:nvSpPr>
            <p:cNvPr id="16" name="Freeform 16"/>
            <p:cNvSpPr/>
            <p:nvPr/>
          </p:nvSpPr>
          <p:spPr>
            <a:xfrm>
              <a:off x="0" y="0"/>
              <a:ext cx="29445009" cy="5372100"/>
            </a:xfrm>
            <a:custGeom>
              <a:avLst/>
              <a:gdLst/>
              <a:ahLst/>
              <a:cxnLst/>
              <a:rect l="l" t="t" r="r" b="b"/>
              <a:pathLst>
                <a:path w="29445009" h="5372100">
                  <a:moveTo>
                    <a:pt x="27894341" y="0"/>
                  </a:moveTo>
                  <a:lnTo>
                    <a:pt x="1550670" y="0"/>
                  </a:lnTo>
                  <a:lnTo>
                    <a:pt x="0" y="2686050"/>
                  </a:lnTo>
                  <a:lnTo>
                    <a:pt x="1550670" y="5372100"/>
                  </a:lnTo>
                  <a:lnTo>
                    <a:pt x="27894341" y="5372100"/>
                  </a:lnTo>
                  <a:lnTo>
                    <a:pt x="29445009" y="2686050"/>
                  </a:lnTo>
                  <a:lnTo>
                    <a:pt x="27894341" y="0"/>
                  </a:lnTo>
                  <a:close/>
                </a:path>
              </a:pathLst>
            </a:custGeom>
            <a:solidFill>
              <a:srgbClr val="031040"/>
            </a:solidFill>
          </p:spPr>
        </p:sp>
      </p:grpSp>
      <p:grpSp>
        <p:nvGrpSpPr>
          <p:cNvPr id="17" name="Group 17"/>
          <p:cNvGrpSpPr/>
          <p:nvPr/>
        </p:nvGrpSpPr>
        <p:grpSpPr>
          <a:xfrm>
            <a:off x="13505178" y="1286462"/>
            <a:ext cx="4634607" cy="845562"/>
            <a:chOff x="0" y="0"/>
            <a:chExt cx="29445010" cy="5372100"/>
          </a:xfrm>
        </p:grpSpPr>
        <p:sp>
          <p:nvSpPr>
            <p:cNvPr id="18" name="Freeform 18"/>
            <p:cNvSpPr/>
            <p:nvPr/>
          </p:nvSpPr>
          <p:spPr>
            <a:xfrm>
              <a:off x="0" y="0"/>
              <a:ext cx="29445009" cy="5372100"/>
            </a:xfrm>
            <a:custGeom>
              <a:avLst/>
              <a:gdLst/>
              <a:ahLst/>
              <a:cxnLst/>
              <a:rect l="l" t="t" r="r" b="b"/>
              <a:pathLst>
                <a:path w="29445009" h="5372100">
                  <a:moveTo>
                    <a:pt x="27894341" y="0"/>
                  </a:moveTo>
                  <a:lnTo>
                    <a:pt x="1550670" y="0"/>
                  </a:lnTo>
                  <a:lnTo>
                    <a:pt x="0" y="2686050"/>
                  </a:lnTo>
                  <a:lnTo>
                    <a:pt x="1550670" y="5372100"/>
                  </a:lnTo>
                  <a:lnTo>
                    <a:pt x="27894341" y="5372100"/>
                  </a:lnTo>
                  <a:lnTo>
                    <a:pt x="29445009" y="2686050"/>
                  </a:lnTo>
                  <a:lnTo>
                    <a:pt x="27894341" y="0"/>
                  </a:lnTo>
                  <a:close/>
                </a:path>
              </a:pathLst>
            </a:custGeom>
            <a:solidFill>
              <a:srgbClr val="384C7A"/>
            </a:solidFill>
          </p:spPr>
        </p:sp>
      </p:grpSp>
      <p:sp>
        <p:nvSpPr>
          <p:cNvPr id="19" name="AutoShape 19"/>
          <p:cNvSpPr/>
          <p:nvPr/>
        </p:nvSpPr>
        <p:spPr>
          <a:xfrm>
            <a:off x="9643627" y="3413175"/>
            <a:ext cx="8496159" cy="20304"/>
          </a:xfrm>
          <a:prstGeom prst="line">
            <a:avLst/>
          </a:prstGeom>
          <a:ln w="9525" cap="flat">
            <a:solidFill>
              <a:srgbClr val="A6A6A6"/>
            </a:solidFill>
            <a:prstDash val="solid"/>
            <a:headEnd type="none" w="sm" len="sm"/>
            <a:tailEnd type="none" w="sm" len="sm"/>
          </a:ln>
        </p:spPr>
      </p:sp>
      <p:sp>
        <p:nvSpPr>
          <p:cNvPr id="20" name="AutoShape 20"/>
          <p:cNvSpPr/>
          <p:nvPr/>
        </p:nvSpPr>
        <p:spPr>
          <a:xfrm flipV="1">
            <a:off x="9643627" y="4701248"/>
            <a:ext cx="8496159" cy="0"/>
          </a:xfrm>
          <a:prstGeom prst="line">
            <a:avLst/>
          </a:prstGeom>
          <a:ln w="9525" cap="flat">
            <a:solidFill>
              <a:srgbClr val="A6A6A6"/>
            </a:solidFill>
            <a:prstDash val="solid"/>
            <a:headEnd type="none" w="sm" len="sm"/>
            <a:tailEnd type="none" w="sm" len="sm"/>
          </a:ln>
        </p:spPr>
      </p:sp>
      <p:sp>
        <p:nvSpPr>
          <p:cNvPr id="21" name="AutoShape 21"/>
          <p:cNvSpPr/>
          <p:nvPr/>
        </p:nvSpPr>
        <p:spPr>
          <a:xfrm flipV="1">
            <a:off x="9643627" y="5993717"/>
            <a:ext cx="8496159" cy="0"/>
          </a:xfrm>
          <a:prstGeom prst="line">
            <a:avLst/>
          </a:prstGeom>
          <a:ln w="9525" cap="flat">
            <a:solidFill>
              <a:srgbClr val="A6A6A6"/>
            </a:solidFill>
            <a:prstDash val="solid"/>
            <a:headEnd type="none" w="sm" len="sm"/>
            <a:tailEnd type="none" w="sm" len="sm"/>
          </a:ln>
        </p:spPr>
      </p:sp>
      <p:sp>
        <p:nvSpPr>
          <p:cNvPr id="22" name="AutoShape 22"/>
          <p:cNvSpPr/>
          <p:nvPr/>
        </p:nvSpPr>
        <p:spPr>
          <a:xfrm>
            <a:off x="9643627" y="7286186"/>
            <a:ext cx="8496159" cy="4762"/>
          </a:xfrm>
          <a:prstGeom prst="line">
            <a:avLst/>
          </a:prstGeom>
          <a:ln w="9525" cap="flat">
            <a:solidFill>
              <a:srgbClr val="A6A6A6"/>
            </a:solidFill>
            <a:prstDash val="solid"/>
            <a:headEnd type="none" w="sm" len="sm"/>
            <a:tailEnd type="none" w="sm" len="sm"/>
          </a:ln>
        </p:spPr>
      </p:sp>
      <p:sp>
        <p:nvSpPr>
          <p:cNvPr id="23" name="TextBox 23"/>
          <p:cNvSpPr txBox="1"/>
          <p:nvPr/>
        </p:nvSpPr>
        <p:spPr>
          <a:xfrm>
            <a:off x="9796260" y="1514086"/>
            <a:ext cx="3963941" cy="790575"/>
          </a:xfrm>
          <a:prstGeom prst="rect">
            <a:avLst/>
          </a:prstGeom>
        </p:spPr>
        <p:txBody>
          <a:bodyPr lIns="0" tIns="0" rIns="0" bIns="0" rtlCol="0" anchor="t">
            <a:spAutoFit/>
          </a:bodyPr>
          <a:lstStyle/>
          <a:p>
            <a:pPr algn="l">
              <a:lnSpc>
                <a:spcPts val="3120"/>
              </a:lnSpc>
            </a:pPr>
            <a:r>
              <a:rPr lang="en-US" sz="2600" b="1">
                <a:solidFill>
                  <a:srgbClr val="FFFFFF"/>
                </a:solidFill>
                <a:latin typeface="Fira Sans Medium"/>
                <a:ea typeface="Fira Sans Medium"/>
                <a:cs typeface="Fira Sans Medium"/>
                <a:sym typeface="Fira Sans Medium"/>
              </a:rPr>
              <a:t>Trình điều khiển thiết bị</a:t>
            </a:r>
          </a:p>
          <a:p>
            <a:pPr algn="l">
              <a:lnSpc>
                <a:spcPts val="3120"/>
              </a:lnSpc>
            </a:pPr>
            <a:endParaRPr lang="en-US" sz="2600" b="1">
              <a:solidFill>
                <a:srgbClr val="FFFFFF"/>
              </a:solidFill>
              <a:latin typeface="Fira Sans Medium"/>
              <a:ea typeface="Fira Sans Medium"/>
              <a:cs typeface="Fira Sans Medium"/>
              <a:sym typeface="Fira Sans Medium"/>
            </a:endParaRPr>
          </a:p>
        </p:txBody>
      </p:sp>
      <p:sp>
        <p:nvSpPr>
          <p:cNvPr id="24" name="TextBox 24"/>
          <p:cNvSpPr txBox="1"/>
          <p:nvPr/>
        </p:nvSpPr>
        <p:spPr>
          <a:xfrm>
            <a:off x="15082049" y="1536833"/>
            <a:ext cx="1367367" cy="400050"/>
          </a:xfrm>
          <a:prstGeom prst="rect">
            <a:avLst/>
          </a:prstGeom>
        </p:spPr>
        <p:txBody>
          <a:bodyPr lIns="0" tIns="0" rIns="0" bIns="0" rtlCol="0" anchor="t">
            <a:spAutoFit/>
          </a:bodyPr>
          <a:lstStyle/>
          <a:p>
            <a:pPr marL="0" lvl="0" indent="0" algn="l">
              <a:lnSpc>
                <a:spcPts val="3120"/>
              </a:lnSpc>
              <a:spcBef>
                <a:spcPct val="0"/>
              </a:spcBef>
            </a:pPr>
            <a:r>
              <a:rPr lang="en-US" sz="2600" b="1">
                <a:solidFill>
                  <a:srgbClr val="FFFFFF"/>
                </a:solidFill>
                <a:latin typeface="Fira Sans Medium"/>
                <a:ea typeface="Fira Sans Medium"/>
                <a:cs typeface="Fira Sans Medium"/>
                <a:sym typeface="Fira Sans Medium"/>
              </a:rPr>
              <a:t>Miêu tả</a:t>
            </a:r>
          </a:p>
        </p:txBody>
      </p:sp>
      <p:sp>
        <p:nvSpPr>
          <p:cNvPr id="25" name="TextBox 25"/>
          <p:cNvSpPr txBox="1"/>
          <p:nvPr/>
        </p:nvSpPr>
        <p:spPr>
          <a:xfrm>
            <a:off x="9828803" y="7600511"/>
            <a:ext cx="3287656" cy="523875"/>
          </a:xfrm>
          <a:prstGeom prst="rect">
            <a:avLst/>
          </a:prstGeom>
        </p:spPr>
        <p:txBody>
          <a:bodyPr lIns="0" tIns="0" rIns="0" bIns="0" rtlCol="0" anchor="t">
            <a:spAutoFit/>
          </a:bodyPr>
          <a:lstStyle/>
          <a:p>
            <a:pPr marL="647700" lvl="1" indent="-323850" algn="l">
              <a:lnSpc>
                <a:spcPts val="4200"/>
              </a:lnSpc>
              <a:spcBef>
                <a:spcPct val="0"/>
              </a:spcBef>
              <a:buFont typeface="Arial"/>
              <a:buChar char="•"/>
            </a:pPr>
            <a:r>
              <a:rPr lang="en-US" sz="3000" spc="15">
                <a:solidFill>
                  <a:srgbClr val="000000"/>
                </a:solidFill>
                <a:latin typeface="Fira Sans"/>
                <a:ea typeface="Fira Sans"/>
                <a:cs typeface="Fira Sans"/>
                <a:sym typeface="Fira Sans"/>
              </a:rPr>
              <a:t>Buzzer</a:t>
            </a:r>
          </a:p>
        </p:txBody>
      </p:sp>
      <p:sp>
        <p:nvSpPr>
          <p:cNvPr id="26" name="TextBox 26"/>
          <p:cNvSpPr txBox="1"/>
          <p:nvPr/>
        </p:nvSpPr>
        <p:spPr>
          <a:xfrm>
            <a:off x="13956791" y="7619561"/>
            <a:ext cx="3287656" cy="772795"/>
          </a:xfrm>
          <a:prstGeom prst="rect">
            <a:avLst/>
          </a:prstGeom>
        </p:spPr>
        <p:txBody>
          <a:bodyPr lIns="0" tIns="0" rIns="0" bIns="0" rtlCol="0" anchor="t">
            <a:spAutoFit/>
          </a:bodyPr>
          <a:lstStyle/>
          <a:p>
            <a:pPr algn="l">
              <a:lnSpc>
                <a:spcPts val="3079"/>
              </a:lnSpc>
              <a:spcBef>
                <a:spcPct val="0"/>
              </a:spcBef>
            </a:pPr>
            <a:r>
              <a:rPr lang="en-US" sz="2199" spc="10">
                <a:solidFill>
                  <a:srgbClr val="000000"/>
                </a:solidFill>
                <a:latin typeface="Fira Sans"/>
                <a:ea typeface="Fira Sans"/>
                <a:cs typeface="Fira Sans"/>
                <a:sym typeface="Fira Sans"/>
              </a:rPr>
              <a:t>Tích hợp Buzzer đê có chức năng báo động</a:t>
            </a:r>
          </a:p>
        </p:txBody>
      </p:sp>
      <p:sp>
        <p:nvSpPr>
          <p:cNvPr id="27" name="AutoShape 27"/>
          <p:cNvSpPr/>
          <p:nvPr/>
        </p:nvSpPr>
        <p:spPr>
          <a:xfrm>
            <a:off x="9676169" y="8581503"/>
            <a:ext cx="8496159" cy="4762"/>
          </a:xfrm>
          <a:prstGeom prst="line">
            <a:avLst/>
          </a:prstGeom>
          <a:ln w="9525" cap="flat">
            <a:solidFill>
              <a:srgbClr val="A6A6A6"/>
            </a:solidFill>
            <a:prstDash val="solid"/>
            <a:headEnd type="none" w="sm" len="sm"/>
            <a:tailEnd type="none" w="sm" len="sm"/>
          </a:ln>
        </p:spPr>
      </p:sp>
      <p:sp>
        <p:nvSpPr>
          <p:cNvPr id="28" name="Freeform 28"/>
          <p:cNvSpPr/>
          <p:nvPr/>
        </p:nvSpPr>
        <p:spPr>
          <a:xfrm>
            <a:off x="1245999" y="5299219"/>
            <a:ext cx="7047195" cy="4984289"/>
          </a:xfrm>
          <a:custGeom>
            <a:avLst/>
            <a:gdLst/>
            <a:ahLst/>
            <a:cxnLst/>
            <a:rect l="l" t="t" r="r" b="b"/>
            <a:pathLst>
              <a:path w="7047195" h="4984289">
                <a:moveTo>
                  <a:pt x="0" y="0"/>
                </a:moveTo>
                <a:lnTo>
                  <a:pt x="7047195" y="0"/>
                </a:lnTo>
                <a:lnTo>
                  <a:pt x="7047195" y="4984289"/>
                </a:lnTo>
                <a:lnTo>
                  <a:pt x="0" y="498428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arn(inVertical)">
                                      <p:cBhvr>
                                        <p:cTn id="33" dur="500"/>
                                        <p:tgtEl>
                                          <p:spTgt spid="9"/>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inVertical)">
                                      <p:cBhvr>
                                        <p:cTn id="36" dur="500"/>
                                        <p:tgtEl>
                                          <p:spTgt spid="10"/>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arn(inVertical)">
                                      <p:cBhvr>
                                        <p:cTn id="39" dur="500"/>
                                        <p:tgtEl>
                                          <p:spTgt spid="11"/>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arn(inVertical)">
                                      <p:cBhvr>
                                        <p:cTn id="42" dur="500"/>
                                        <p:tgtEl>
                                          <p:spTgt spid="12"/>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arn(inVertical)">
                                      <p:cBhvr>
                                        <p:cTn id="45" dur="500"/>
                                        <p:tgtEl>
                                          <p:spTgt spid="13"/>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barn(inVertical)">
                                      <p:cBhvr>
                                        <p:cTn id="48" dur="500"/>
                                        <p:tgtEl>
                                          <p:spTgt spid="14"/>
                                        </p:tgtEl>
                                      </p:cBhvr>
                                    </p:animEffect>
                                  </p:childTnLst>
                                </p:cTn>
                              </p:par>
                              <p:par>
                                <p:cTn id="49" presetID="16" presetClass="entr" presetSubtype="21"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barn(inVertical)">
                                      <p:cBhvr>
                                        <p:cTn id="51" dur="500"/>
                                        <p:tgtEl>
                                          <p:spTgt spid="15"/>
                                        </p:tgtEl>
                                      </p:cBhvr>
                                    </p:animEffect>
                                  </p:childTnLst>
                                </p:cTn>
                              </p:par>
                              <p:par>
                                <p:cTn id="52" presetID="16" presetClass="entr" presetSubtype="21"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barn(inVertical)">
                                      <p:cBhvr>
                                        <p:cTn id="54" dur="500"/>
                                        <p:tgtEl>
                                          <p:spTgt spid="17"/>
                                        </p:tgtEl>
                                      </p:cBhvr>
                                    </p:animEffect>
                                  </p:childTnLst>
                                </p:cTn>
                              </p:par>
                              <p:par>
                                <p:cTn id="55" presetID="16" presetClass="entr" presetSubtype="21"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arn(inVertical)">
                                      <p:cBhvr>
                                        <p:cTn id="57" dur="500"/>
                                        <p:tgtEl>
                                          <p:spTgt spid="19"/>
                                        </p:tgtEl>
                                      </p:cBhvr>
                                    </p:animEffect>
                                  </p:childTnLst>
                                </p:cTn>
                              </p:par>
                              <p:par>
                                <p:cTn id="58" presetID="16" presetClass="entr" presetSubtype="21"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barn(inVertical)">
                                      <p:cBhvr>
                                        <p:cTn id="60" dur="500"/>
                                        <p:tgtEl>
                                          <p:spTgt spid="20"/>
                                        </p:tgtEl>
                                      </p:cBhvr>
                                    </p:animEffect>
                                  </p:childTnLst>
                                </p:cTn>
                              </p:par>
                              <p:par>
                                <p:cTn id="61" presetID="16" presetClass="entr" presetSubtype="21"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barn(inVertical)">
                                      <p:cBhvr>
                                        <p:cTn id="63" dur="500"/>
                                        <p:tgtEl>
                                          <p:spTgt spid="21"/>
                                        </p:tgtEl>
                                      </p:cBhvr>
                                    </p:animEffect>
                                  </p:childTnLst>
                                </p:cTn>
                              </p:par>
                              <p:par>
                                <p:cTn id="64" presetID="16" presetClass="entr" presetSubtype="21"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barn(inVertical)">
                                      <p:cBhvr>
                                        <p:cTn id="66" dur="500"/>
                                        <p:tgtEl>
                                          <p:spTgt spid="22"/>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barn(inVertical)">
                                      <p:cBhvr>
                                        <p:cTn id="69" dur="500"/>
                                        <p:tgtEl>
                                          <p:spTgt spid="23"/>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barn(inVertical)">
                                      <p:cBhvr>
                                        <p:cTn id="72" dur="500"/>
                                        <p:tgtEl>
                                          <p:spTgt spid="24"/>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barn(inVertical)">
                                      <p:cBhvr>
                                        <p:cTn id="75" dur="500"/>
                                        <p:tgtEl>
                                          <p:spTgt spid="25"/>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barn(inVertical)">
                                      <p:cBhvr>
                                        <p:cTn id="78" dur="500"/>
                                        <p:tgtEl>
                                          <p:spTgt spid="26"/>
                                        </p:tgtEl>
                                      </p:cBhvr>
                                    </p:animEffect>
                                  </p:childTnLst>
                                </p:cTn>
                              </p:par>
                              <p:par>
                                <p:cTn id="79" presetID="16" presetClass="entr" presetSubtype="21" fill="hold"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barn(inVertical)">
                                      <p:cBhvr>
                                        <p:cTn id="8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23" grpId="0"/>
      <p:bldP spid="24" grpId="0"/>
      <p:bldP spid="25"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684983" y="2125981"/>
            <a:ext cx="10918034" cy="8161019"/>
          </a:xfrm>
          <a:custGeom>
            <a:avLst/>
            <a:gdLst/>
            <a:ahLst/>
            <a:cxnLst/>
            <a:rect l="l" t="t" r="r" b="b"/>
            <a:pathLst>
              <a:path w="10918034" h="8161019">
                <a:moveTo>
                  <a:pt x="0" y="0"/>
                </a:moveTo>
                <a:lnTo>
                  <a:pt x="10918034" y="0"/>
                </a:lnTo>
                <a:lnTo>
                  <a:pt x="10918034" y="8161019"/>
                </a:lnTo>
                <a:lnTo>
                  <a:pt x="0" y="8161019"/>
                </a:lnTo>
                <a:lnTo>
                  <a:pt x="0" y="0"/>
                </a:lnTo>
                <a:close/>
              </a:path>
            </a:pathLst>
          </a:custGeom>
          <a:blipFill>
            <a:blip r:embed="rId2"/>
            <a:stretch>
              <a:fillRect t="-2760" b="-2760"/>
            </a:stretch>
          </a:blipFill>
        </p:spPr>
      </p:sp>
      <p:sp>
        <p:nvSpPr>
          <p:cNvPr id="3" name="TextBox 3"/>
          <p:cNvSpPr txBox="1"/>
          <p:nvPr/>
        </p:nvSpPr>
        <p:spPr>
          <a:xfrm>
            <a:off x="838200" y="266700"/>
            <a:ext cx="9072831" cy="1184275"/>
          </a:xfrm>
          <a:prstGeom prst="rect">
            <a:avLst/>
          </a:prstGeom>
        </p:spPr>
        <p:txBody>
          <a:bodyPr lIns="0" tIns="0" rIns="0" bIns="0" rtlCol="0" anchor="t">
            <a:spAutoFit/>
          </a:bodyPr>
          <a:lstStyle/>
          <a:p>
            <a:pPr marL="0" lvl="0" indent="0" algn="l">
              <a:lnSpc>
                <a:spcPts val="9799"/>
              </a:lnSpc>
            </a:pPr>
            <a:r>
              <a:rPr lang="en-US" sz="6999" spc="699">
                <a:solidFill>
                  <a:srgbClr val="324D7E"/>
                </a:solidFill>
                <a:latin typeface="Anton"/>
                <a:ea typeface="Anton"/>
                <a:cs typeface="Anton"/>
                <a:sym typeface="Anton"/>
              </a:rPr>
              <a:t>6. KẾT QUẢ THỰC HIỆN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00000" flipH="1">
            <a:off x="-1417676" y="-1253098"/>
            <a:ext cx="4892752" cy="2446376"/>
          </a:xfrm>
          <a:custGeom>
            <a:avLst/>
            <a:gdLst/>
            <a:ahLst/>
            <a:cxnLst/>
            <a:rect l="l" t="t" r="r" b="b"/>
            <a:pathLst>
              <a:path w="4892752" h="2446376">
                <a:moveTo>
                  <a:pt x="4892752" y="0"/>
                </a:moveTo>
                <a:lnTo>
                  <a:pt x="0" y="0"/>
                </a:lnTo>
                <a:lnTo>
                  <a:pt x="0" y="2446376"/>
                </a:lnTo>
                <a:lnTo>
                  <a:pt x="4892752" y="2446376"/>
                </a:lnTo>
                <a:lnTo>
                  <a:pt x="489275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8202536" y="2578391"/>
            <a:ext cx="9587953" cy="981075"/>
          </a:xfrm>
          <a:prstGeom prst="rect">
            <a:avLst/>
          </a:prstGeom>
        </p:spPr>
        <p:txBody>
          <a:bodyPr lIns="0" tIns="0" rIns="0" bIns="0" rtlCol="0" anchor="t">
            <a:spAutoFit/>
          </a:bodyPr>
          <a:lstStyle/>
          <a:p>
            <a:pPr algn="l">
              <a:lnSpc>
                <a:spcPts val="7275"/>
              </a:lnSpc>
              <a:spcBef>
                <a:spcPct val="0"/>
              </a:spcBef>
            </a:pPr>
            <a:r>
              <a:rPr lang="en-US" sz="7500" spc="750">
                <a:solidFill>
                  <a:srgbClr val="324D7E"/>
                </a:solidFill>
                <a:latin typeface="Anton"/>
                <a:ea typeface="Anton"/>
                <a:cs typeface="Anton"/>
                <a:sym typeface="Anton"/>
              </a:rPr>
              <a:t>ĐÁNH GIÁ SẢN PHẨM</a:t>
            </a:r>
          </a:p>
        </p:txBody>
      </p:sp>
      <p:sp>
        <p:nvSpPr>
          <p:cNvPr id="4" name="TextBox 4"/>
          <p:cNvSpPr txBox="1"/>
          <p:nvPr/>
        </p:nvSpPr>
        <p:spPr>
          <a:xfrm>
            <a:off x="8202536" y="4269760"/>
            <a:ext cx="9182442" cy="6157596"/>
          </a:xfrm>
          <a:prstGeom prst="rect">
            <a:avLst/>
          </a:prstGeom>
        </p:spPr>
        <p:txBody>
          <a:bodyPr lIns="0" tIns="0" rIns="0" bIns="0" rtlCol="0" anchor="t">
            <a:spAutoFit/>
          </a:bodyPr>
          <a:lstStyle/>
          <a:p>
            <a:pPr marL="690874" lvl="1" indent="-345437" algn="just">
              <a:lnSpc>
                <a:spcPts val="4479"/>
              </a:lnSpc>
              <a:buFont typeface="Arial"/>
              <a:buChar char="•"/>
            </a:pPr>
            <a:r>
              <a:rPr lang="en-US" sz="3199">
                <a:solidFill>
                  <a:srgbClr val="324D7E"/>
                </a:solidFill>
                <a:latin typeface="TT Norms"/>
                <a:ea typeface="TT Norms"/>
                <a:cs typeface="TT Norms"/>
                <a:sym typeface="TT Norms"/>
              </a:rPr>
              <a:t>Về cơ bản đã thể hiện đầy đủ, chính xác các chức năng của một đồng hồ số thông dụng</a:t>
            </a:r>
          </a:p>
          <a:p>
            <a:pPr marL="690874" lvl="1" indent="-345437" algn="just">
              <a:lnSpc>
                <a:spcPts val="4479"/>
              </a:lnSpc>
              <a:buFont typeface="Arial"/>
              <a:buChar char="•"/>
            </a:pPr>
            <a:r>
              <a:rPr lang="en-US" sz="3199">
                <a:solidFill>
                  <a:srgbClr val="324D7E"/>
                </a:solidFill>
                <a:latin typeface="TT Norms"/>
                <a:ea typeface="TT Norms"/>
                <a:cs typeface="TT Norms"/>
                <a:sym typeface="TT Norms"/>
              </a:rPr>
              <a:t>Hệ thống làm việc đơn giản, dễ sử dụng, giá thành tương đối thấp, có nhiều tiện lợi cho người dùng. Tuy nhiên, hệ thống chưa đủ nhỏ gọn, cố định khi sử dụng</a:t>
            </a:r>
          </a:p>
          <a:p>
            <a:pPr marL="690874" lvl="1" indent="-345437" algn="just">
              <a:lnSpc>
                <a:spcPts val="4479"/>
              </a:lnSpc>
              <a:buFont typeface="Arial"/>
              <a:buChar char="•"/>
            </a:pPr>
            <a:r>
              <a:rPr lang="en-US" sz="3199">
                <a:solidFill>
                  <a:srgbClr val="324D7E"/>
                </a:solidFill>
                <a:latin typeface="TT Norms"/>
                <a:ea typeface="TT Norms"/>
                <a:cs typeface="TT Norms"/>
                <a:sym typeface="TT Norms"/>
              </a:rPr>
              <a:t>Góp phần ứng dụng vào các lĩnh vực khác trong cuộc sống bằng cách tích hợp, cải tiến thêm các chức năng như đo nhịp tim, dự báo thời tiết,…</a:t>
            </a:r>
          </a:p>
          <a:p>
            <a:pPr algn="just">
              <a:lnSpc>
                <a:spcPts val="4479"/>
              </a:lnSpc>
            </a:pPr>
            <a:endParaRPr lang="en-US" sz="3199">
              <a:solidFill>
                <a:srgbClr val="324D7E"/>
              </a:solidFill>
              <a:latin typeface="TT Norms"/>
              <a:ea typeface="TT Norms"/>
              <a:cs typeface="TT Norms"/>
              <a:sym typeface="TT Norms"/>
            </a:endParaRPr>
          </a:p>
        </p:txBody>
      </p:sp>
      <p:sp>
        <p:nvSpPr>
          <p:cNvPr id="5" name="Freeform 5"/>
          <p:cNvSpPr/>
          <p:nvPr/>
        </p:nvSpPr>
        <p:spPr>
          <a:xfrm>
            <a:off x="870515" y="2987966"/>
            <a:ext cx="6356795" cy="7299034"/>
          </a:xfrm>
          <a:custGeom>
            <a:avLst/>
            <a:gdLst/>
            <a:ahLst/>
            <a:cxnLst/>
            <a:rect l="l" t="t" r="r" b="b"/>
            <a:pathLst>
              <a:path w="6356795" h="7299034">
                <a:moveTo>
                  <a:pt x="0" y="0"/>
                </a:moveTo>
                <a:lnTo>
                  <a:pt x="6356795" y="0"/>
                </a:lnTo>
                <a:lnTo>
                  <a:pt x="6356795" y="7299034"/>
                </a:lnTo>
                <a:lnTo>
                  <a:pt x="0" y="729903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6405931" y="4856139"/>
            <a:ext cx="5469195" cy="751332"/>
          </a:xfrm>
          <a:prstGeom prst="rect">
            <a:avLst/>
          </a:prstGeom>
        </p:spPr>
        <p:txBody>
          <a:bodyPr lIns="0" tIns="0" rIns="0" bIns="0" rtlCol="0" anchor="t">
            <a:spAutoFit/>
          </a:bodyPr>
          <a:lstStyle/>
          <a:p>
            <a:pPr algn="ctr">
              <a:lnSpc>
                <a:spcPts val="6174"/>
              </a:lnSpc>
            </a:pPr>
            <a:r>
              <a:rPr lang="en-US" sz="4200" spc="-243">
                <a:solidFill>
                  <a:srgbClr val="324D7E"/>
                </a:solidFill>
                <a:latin typeface="TT Norms"/>
                <a:ea typeface="TT Norms"/>
                <a:cs typeface="TT Norms"/>
                <a:sym typeface="TT Norms"/>
              </a:rPr>
              <a:t>FOR LISTENING</a:t>
            </a:r>
          </a:p>
        </p:txBody>
      </p:sp>
      <p:grpSp>
        <p:nvGrpSpPr>
          <p:cNvPr id="3" name="Group 3"/>
          <p:cNvGrpSpPr/>
          <p:nvPr/>
        </p:nvGrpSpPr>
        <p:grpSpPr>
          <a:xfrm>
            <a:off x="-6943" y="6604598"/>
            <a:ext cx="18294943" cy="4031294"/>
            <a:chOff x="0" y="0"/>
            <a:chExt cx="9289619" cy="2046969"/>
          </a:xfrm>
        </p:grpSpPr>
        <p:sp>
          <p:nvSpPr>
            <p:cNvPr id="4" name="Freeform 4"/>
            <p:cNvSpPr/>
            <p:nvPr/>
          </p:nvSpPr>
          <p:spPr>
            <a:xfrm>
              <a:off x="0" y="0"/>
              <a:ext cx="9289618" cy="2046969"/>
            </a:xfrm>
            <a:custGeom>
              <a:avLst/>
              <a:gdLst/>
              <a:ahLst/>
              <a:cxnLst/>
              <a:rect l="l" t="t" r="r" b="b"/>
              <a:pathLst>
                <a:path w="9289618" h="2046969">
                  <a:moveTo>
                    <a:pt x="0" y="0"/>
                  </a:moveTo>
                  <a:lnTo>
                    <a:pt x="9289618" y="0"/>
                  </a:lnTo>
                  <a:lnTo>
                    <a:pt x="9289618" y="2046969"/>
                  </a:lnTo>
                  <a:lnTo>
                    <a:pt x="0" y="2046969"/>
                  </a:lnTo>
                  <a:close/>
                </a:path>
              </a:pathLst>
            </a:custGeom>
            <a:blipFill>
              <a:blip r:embed="rId2"/>
              <a:stretch>
                <a:fillRect t="-154684" b="-17609"/>
              </a:stretch>
            </a:blipFill>
          </p:spPr>
        </p:sp>
      </p:grpSp>
      <p:sp>
        <p:nvSpPr>
          <p:cNvPr id="5" name="TextBox 5"/>
          <p:cNvSpPr txBox="1"/>
          <p:nvPr/>
        </p:nvSpPr>
        <p:spPr>
          <a:xfrm>
            <a:off x="4654745" y="1355774"/>
            <a:ext cx="8971564" cy="1978834"/>
          </a:xfrm>
          <a:prstGeom prst="rect">
            <a:avLst/>
          </a:prstGeom>
        </p:spPr>
        <p:txBody>
          <a:bodyPr lIns="0" tIns="0" rIns="0" bIns="0" rtlCol="0" anchor="t">
            <a:spAutoFit/>
          </a:bodyPr>
          <a:lstStyle/>
          <a:p>
            <a:pPr algn="ctr">
              <a:lnSpc>
                <a:spcPts val="14788"/>
              </a:lnSpc>
            </a:pPr>
            <a:r>
              <a:rPr lang="en-US" sz="15246" dirty="0">
                <a:solidFill>
                  <a:srgbClr val="324D7E"/>
                </a:solidFill>
                <a:latin typeface="Anton"/>
                <a:ea typeface="Anton"/>
                <a:cs typeface="Anton"/>
                <a:sym typeface="Anton"/>
              </a:rPr>
              <a:t>THANK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00000" flipH="1">
            <a:off x="-1417676" y="-1253098"/>
            <a:ext cx="4892752" cy="2446376"/>
          </a:xfrm>
          <a:custGeom>
            <a:avLst/>
            <a:gdLst/>
            <a:ahLst/>
            <a:cxnLst/>
            <a:rect l="l" t="t" r="r" b="b"/>
            <a:pathLst>
              <a:path w="4892752" h="2446376">
                <a:moveTo>
                  <a:pt x="4892752" y="0"/>
                </a:moveTo>
                <a:lnTo>
                  <a:pt x="0" y="0"/>
                </a:lnTo>
                <a:lnTo>
                  <a:pt x="0" y="2446376"/>
                </a:lnTo>
                <a:lnTo>
                  <a:pt x="4892752" y="2446376"/>
                </a:lnTo>
                <a:lnTo>
                  <a:pt x="489275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8202536" y="2006891"/>
            <a:ext cx="9587953" cy="981075"/>
          </a:xfrm>
          <a:prstGeom prst="rect">
            <a:avLst/>
          </a:prstGeom>
        </p:spPr>
        <p:txBody>
          <a:bodyPr lIns="0" tIns="0" rIns="0" bIns="0" rtlCol="0" anchor="t">
            <a:spAutoFit/>
          </a:bodyPr>
          <a:lstStyle/>
          <a:p>
            <a:pPr algn="l">
              <a:lnSpc>
                <a:spcPts val="7275"/>
              </a:lnSpc>
              <a:spcBef>
                <a:spcPct val="0"/>
              </a:spcBef>
            </a:pPr>
            <a:r>
              <a:rPr lang="en-US" sz="7500" spc="750" dirty="0">
                <a:solidFill>
                  <a:srgbClr val="324D7E"/>
                </a:solidFill>
                <a:latin typeface="Anton"/>
                <a:ea typeface="Anton"/>
                <a:cs typeface="Anton"/>
                <a:sym typeface="Anton"/>
              </a:rPr>
              <a:t>1.1 GIỚI THIỆU ĐỀ TÀI</a:t>
            </a:r>
          </a:p>
        </p:txBody>
      </p:sp>
      <p:sp>
        <p:nvSpPr>
          <p:cNvPr id="4" name="TextBox 4"/>
          <p:cNvSpPr txBox="1"/>
          <p:nvPr/>
        </p:nvSpPr>
        <p:spPr>
          <a:xfrm>
            <a:off x="8202536" y="3771900"/>
            <a:ext cx="9621575" cy="4682787"/>
          </a:xfrm>
          <a:prstGeom prst="rect">
            <a:avLst/>
          </a:prstGeom>
        </p:spPr>
        <p:txBody>
          <a:bodyPr lIns="0" tIns="0" rIns="0" bIns="0" rtlCol="0" anchor="t">
            <a:spAutoFit/>
          </a:bodyPr>
          <a:lstStyle/>
          <a:p>
            <a:pPr algn="just">
              <a:lnSpc>
                <a:spcPts val="4694"/>
              </a:lnSpc>
            </a:pPr>
            <a:r>
              <a:rPr lang="en-US" sz="3353" dirty="0" err="1">
                <a:solidFill>
                  <a:srgbClr val="324D7E"/>
                </a:solidFill>
                <a:latin typeface="TT Norms"/>
                <a:ea typeface="TT Norms"/>
                <a:cs typeface="TT Norms"/>
                <a:sym typeface="TT Norms"/>
              </a:rPr>
              <a:t>Dự</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án</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này</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tập</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trung</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vào</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việc</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phát</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triển</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một</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đồng</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hồ</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kỹ</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thuật</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số</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và</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lịch</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với</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chức</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năng</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báo</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thức</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sử</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dụng</a:t>
            </a:r>
            <a:r>
              <a:rPr lang="en-US" sz="3353" dirty="0">
                <a:solidFill>
                  <a:srgbClr val="324D7E"/>
                </a:solidFill>
                <a:latin typeface="TT Norms"/>
                <a:ea typeface="TT Norms"/>
                <a:cs typeface="TT Norms"/>
                <a:sym typeface="TT Norms"/>
              </a:rPr>
              <a:t> vi </a:t>
            </a:r>
            <a:r>
              <a:rPr lang="en-US" sz="3353" dirty="0" err="1">
                <a:solidFill>
                  <a:srgbClr val="324D7E"/>
                </a:solidFill>
                <a:latin typeface="TT Norms"/>
                <a:ea typeface="TT Norms"/>
                <a:cs typeface="TT Norms"/>
                <a:sym typeface="TT Norms"/>
              </a:rPr>
              <a:t>điều</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khiển</a:t>
            </a:r>
            <a:r>
              <a:rPr lang="en-US" sz="3353" dirty="0">
                <a:solidFill>
                  <a:srgbClr val="324D7E"/>
                </a:solidFill>
                <a:latin typeface="TT Norms"/>
                <a:ea typeface="TT Norms"/>
                <a:cs typeface="TT Norms"/>
                <a:sym typeface="TT Norms"/>
              </a:rPr>
              <a:t> STM32F401 </a:t>
            </a:r>
            <a:r>
              <a:rPr lang="en-US" sz="3353" dirty="0" err="1">
                <a:solidFill>
                  <a:srgbClr val="324D7E"/>
                </a:solidFill>
                <a:latin typeface="TT Norms"/>
                <a:ea typeface="TT Norms"/>
                <a:cs typeface="TT Norms"/>
                <a:sym typeface="TT Norms"/>
              </a:rPr>
              <a:t>và</a:t>
            </a:r>
            <a:r>
              <a:rPr lang="en-US" sz="3353" dirty="0">
                <a:solidFill>
                  <a:srgbClr val="324D7E"/>
                </a:solidFill>
                <a:latin typeface="TT Norms"/>
                <a:ea typeface="TT Norms"/>
                <a:cs typeface="TT Norms"/>
                <a:sym typeface="TT Norms"/>
              </a:rPr>
              <a:t> module DS1307 RTC </a:t>
            </a:r>
            <a:r>
              <a:rPr lang="en-US" sz="3353" dirty="0" err="1">
                <a:solidFill>
                  <a:srgbClr val="324D7E"/>
                </a:solidFill>
                <a:latin typeface="TT Norms"/>
                <a:ea typeface="TT Norms"/>
                <a:cs typeface="TT Norms"/>
                <a:sym typeface="TT Norms"/>
              </a:rPr>
              <a:t>để</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duy</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trì</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thời</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gian</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chính</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xác</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Hệ</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thống</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này</a:t>
            </a:r>
            <a:r>
              <a:rPr lang="en-US" sz="3353" dirty="0">
                <a:solidFill>
                  <a:srgbClr val="324D7E"/>
                </a:solidFill>
                <a:latin typeface="TT Norms"/>
                <a:ea typeface="TT Norms"/>
                <a:cs typeface="TT Norms"/>
                <a:sym typeface="TT Norms"/>
              </a:rPr>
              <a:t> bao </a:t>
            </a:r>
            <a:r>
              <a:rPr lang="en-US" sz="3353" dirty="0" err="1">
                <a:solidFill>
                  <a:srgbClr val="324D7E"/>
                </a:solidFill>
                <a:latin typeface="TT Norms"/>
                <a:ea typeface="TT Norms"/>
                <a:cs typeface="TT Norms"/>
                <a:sym typeface="TT Norms"/>
              </a:rPr>
              <a:t>gồm</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giao</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diện</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người</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dùng</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dựa</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trên</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màn</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hình</a:t>
            </a:r>
            <a:r>
              <a:rPr lang="en-US" sz="3353" dirty="0">
                <a:solidFill>
                  <a:srgbClr val="324D7E"/>
                </a:solidFill>
                <a:latin typeface="TT Norms"/>
                <a:ea typeface="TT Norms"/>
                <a:cs typeface="TT Norms"/>
                <a:sym typeface="TT Norms"/>
              </a:rPr>
              <a:t> LCD, </a:t>
            </a:r>
            <a:r>
              <a:rPr lang="en-US" sz="3353" dirty="0" err="1">
                <a:solidFill>
                  <a:srgbClr val="324D7E"/>
                </a:solidFill>
                <a:latin typeface="TT Norms"/>
                <a:ea typeface="TT Norms"/>
                <a:cs typeface="TT Norms"/>
                <a:sym typeface="TT Norms"/>
              </a:rPr>
              <a:t>cho</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phép</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người</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dùng</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dễ</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dàng</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cài</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đặt</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thời</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gian</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ngày</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tháng</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và</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báo</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thức</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thông</a:t>
            </a:r>
            <a:r>
              <a:rPr lang="en-US" sz="3353" dirty="0">
                <a:solidFill>
                  <a:srgbClr val="324D7E"/>
                </a:solidFill>
                <a:latin typeface="TT Norms"/>
                <a:ea typeface="TT Norms"/>
                <a:cs typeface="TT Norms"/>
                <a:sym typeface="TT Norms"/>
              </a:rPr>
              <a:t> qua </a:t>
            </a:r>
            <a:r>
              <a:rPr lang="en-US" sz="3353" dirty="0" err="1">
                <a:solidFill>
                  <a:srgbClr val="324D7E"/>
                </a:solidFill>
                <a:latin typeface="TT Norms"/>
                <a:ea typeface="TT Norms"/>
                <a:cs typeface="TT Norms"/>
                <a:sym typeface="TT Norms"/>
              </a:rPr>
              <a:t>các</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nút</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nhấn</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sử</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dụng</a:t>
            </a:r>
            <a:r>
              <a:rPr lang="en-US" sz="3353" dirty="0">
                <a:solidFill>
                  <a:srgbClr val="324D7E"/>
                </a:solidFill>
                <a:latin typeface="TT Norms"/>
                <a:ea typeface="TT Norms"/>
                <a:cs typeface="TT Norms"/>
                <a:sym typeface="TT Norms"/>
              </a:rPr>
              <a:t> </a:t>
            </a:r>
            <a:r>
              <a:rPr lang="en-US" sz="3353" dirty="0" err="1">
                <a:solidFill>
                  <a:srgbClr val="324D7E"/>
                </a:solidFill>
                <a:latin typeface="TT Norms"/>
                <a:ea typeface="TT Norms"/>
                <a:cs typeface="TT Norms"/>
                <a:sym typeface="TT Norms"/>
              </a:rPr>
              <a:t>ngắt</a:t>
            </a:r>
            <a:r>
              <a:rPr lang="en-US" sz="3353" dirty="0">
                <a:solidFill>
                  <a:srgbClr val="324D7E"/>
                </a:solidFill>
                <a:latin typeface="TT Norms"/>
                <a:ea typeface="TT Norms"/>
                <a:cs typeface="TT Norms"/>
                <a:sym typeface="TT Norms"/>
              </a:rPr>
              <a:t>.</a:t>
            </a:r>
          </a:p>
        </p:txBody>
      </p:sp>
      <p:sp>
        <p:nvSpPr>
          <p:cNvPr id="5" name="Freeform 5"/>
          <p:cNvSpPr/>
          <p:nvPr/>
        </p:nvSpPr>
        <p:spPr>
          <a:xfrm>
            <a:off x="-493648" y="4326910"/>
            <a:ext cx="8257051" cy="5960090"/>
          </a:xfrm>
          <a:custGeom>
            <a:avLst/>
            <a:gdLst/>
            <a:ahLst/>
            <a:cxnLst/>
            <a:rect l="l" t="t" r="r" b="b"/>
            <a:pathLst>
              <a:path w="8257051" h="5960090">
                <a:moveTo>
                  <a:pt x="0" y="0"/>
                </a:moveTo>
                <a:lnTo>
                  <a:pt x="8257051" y="0"/>
                </a:lnTo>
                <a:lnTo>
                  <a:pt x="8257051" y="5960090"/>
                </a:lnTo>
                <a:lnTo>
                  <a:pt x="0" y="596009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V="1">
            <a:off x="16741759" y="0"/>
            <a:ext cx="1573391" cy="786696"/>
          </a:xfrm>
          <a:custGeom>
            <a:avLst/>
            <a:gdLst/>
            <a:ahLst/>
            <a:cxnLst/>
            <a:rect l="l" t="t" r="r" b="b"/>
            <a:pathLst>
              <a:path w="1573391" h="786696">
                <a:moveTo>
                  <a:pt x="0" y="786696"/>
                </a:moveTo>
                <a:lnTo>
                  <a:pt x="1573391" y="786696"/>
                </a:lnTo>
                <a:lnTo>
                  <a:pt x="1573391" y="0"/>
                </a:lnTo>
                <a:lnTo>
                  <a:pt x="0" y="0"/>
                </a:lnTo>
                <a:lnTo>
                  <a:pt x="0" y="786696"/>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46241" y="3488643"/>
            <a:ext cx="15195517" cy="5569632"/>
            <a:chOff x="0" y="0"/>
            <a:chExt cx="4002112" cy="1466899"/>
          </a:xfrm>
        </p:grpSpPr>
        <p:sp>
          <p:nvSpPr>
            <p:cNvPr id="4" name="Freeform 4"/>
            <p:cNvSpPr/>
            <p:nvPr/>
          </p:nvSpPr>
          <p:spPr>
            <a:xfrm>
              <a:off x="0" y="0"/>
              <a:ext cx="4002112" cy="1466899"/>
            </a:xfrm>
            <a:custGeom>
              <a:avLst/>
              <a:gdLst/>
              <a:ahLst/>
              <a:cxnLst/>
              <a:rect l="l" t="t" r="r" b="b"/>
              <a:pathLst>
                <a:path w="4002112" h="1466899">
                  <a:moveTo>
                    <a:pt x="0" y="0"/>
                  </a:moveTo>
                  <a:lnTo>
                    <a:pt x="4002112" y="0"/>
                  </a:lnTo>
                  <a:lnTo>
                    <a:pt x="4002112" y="1466899"/>
                  </a:lnTo>
                  <a:lnTo>
                    <a:pt x="0" y="1466899"/>
                  </a:lnTo>
                  <a:close/>
                </a:path>
              </a:pathLst>
            </a:custGeom>
            <a:solidFill>
              <a:srgbClr val="324D7E"/>
            </a:solidFill>
          </p:spPr>
        </p:sp>
        <p:sp>
          <p:nvSpPr>
            <p:cNvPr id="5" name="TextBox 5"/>
            <p:cNvSpPr txBox="1"/>
            <p:nvPr/>
          </p:nvSpPr>
          <p:spPr>
            <a:xfrm>
              <a:off x="0" y="57150"/>
              <a:ext cx="4002112" cy="1409749"/>
            </a:xfrm>
            <a:prstGeom prst="rect">
              <a:avLst/>
            </a:prstGeom>
          </p:spPr>
          <p:txBody>
            <a:bodyPr lIns="50800" tIns="50800" rIns="50800" bIns="50800" rtlCol="0" anchor="ctr"/>
            <a:lstStyle/>
            <a:p>
              <a:pPr algn="ctr">
                <a:lnSpc>
                  <a:spcPts val="2309"/>
                </a:lnSpc>
              </a:pPr>
              <a:endParaRPr/>
            </a:p>
          </p:txBody>
        </p:sp>
      </p:grpSp>
      <p:sp>
        <p:nvSpPr>
          <p:cNvPr id="6" name="Freeform 6"/>
          <p:cNvSpPr/>
          <p:nvPr/>
        </p:nvSpPr>
        <p:spPr>
          <a:xfrm rot="5400000" flipH="1" flipV="1">
            <a:off x="-163815" y="6008385"/>
            <a:ext cx="4442429" cy="4114800"/>
          </a:xfrm>
          <a:custGeom>
            <a:avLst/>
            <a:gdLst/>
            <a:ahLst/>
            <a:cxnLst/>
            <a:rect l="l" t="t" r="r" b="b"/>
            <a:pathLst>
              <a:path w="4442429" h="4114800">
                <a:moveTo>
                  <a:pt x="4442430" y="4114800"/>
                </a:moveTo>
                <a:lnTo>
                  <a:pt x="0" y="4114800"/>
                </a:lnTo>
                <a:lnTo>
                  <a:pt x="0" y="0"/>
                </a:lnTo>
                <a:lnTo>
                  <a:pt x="4442430" y="0"/>
                </a:lnTo>
                <a:lnTo>
                  <a:pt x="4442430" y="41148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2529259" y="1607325"/>
            <a:ext cx="13229481" cy="981075"/>
          </a:xfrm>
          <a:prstGeom prst="rect">
            <a:avLst/>
          </a:prstGeom>
        </p:spPr>
        <p:txBody>
          <a:bodyPr lIns="0" tIns="0" rIns="0" bIns="0" rtlCol="0" anchor="t">
            <a:spAutoFit/>
          </a:bodyPr>
          <a:lstStyle/>
          <a:p>
            <a:pPr marL="0" lvl="0" indent="0" algn="ctr">
              <a:lnSpc>
                <a:spcPts val="7275"/>
              </a:lnSpc>
              <a:spcBef>
                <a:spcPct val="0"/>
              </a:spcBef>
            </a:pPr>
            <a:r>
              <a:rPr lang="en-US" sz="7500" spc="750" dirty="0">
                <a:solidFill>
                  <a:srgbClr val="324D7E"/>
                </a:solidFill>
                <a:latin typeface="Anton"/>
                <a:ea typeface="Anton"/>
                <a:cs typeface="Anton"/>
                <a:sym typeface="Anton"/>
              </a:rPr>
              <a:t>1.2 NHIỆM VỤ ĐỀ TÀI </a:t>
            </a:r>
          </a:p>
        </p:txBody>
      </p:sp>
      <p:sp>
        <p:nvSpPr>
          <p:cNvPr id="8" name="TextBox 8"/>
          <p:cNvSpPr txBox="1"/>
          <p:nvPr/>
        </p:nvSpPr>
        <p:spPr>
          <a:xfrm>
            <a:off x="2529259" y="5571132"/>
            <a:ext cx="13355002" cy="372745"/>
          </a:xfrm>
          <a:prstGeom prst="rect">
            <a:avLst/>
          </a:prstGeom>
        </p:spPr>
        <p:txBody>
          <a:bodyPr lIns="0" tIns="0" rIns="0" bIns="0" rtlCol="0" anchor="t">
            <a:spAutoFit/>
          </a:bodyPr>
          <a:lstStyle/>
          <a:p>
            <a:pPr algn="just">
              <a:lnSpc>
                <a:spcPts val="3079"/>
              </a:lnSpc>
            </a:pPr>
            <a:endParaRPr/>
          </a:p>
        </p:txBody>
      </p:sp>
      <p:sp>
        <p:nvSpPr>
          <p:cNvPr id="9" name="TextBox 9"/>
          <p:cNvSpPr txBox="1"/>
          <p:nvPr/>
        </p:nvSpPr>
        <p:spPr>
          <a:xfrm>
            <a:off x="1943383" y="4144701"/>
            <a:ext cx="14401233" cy="4595489"/>
          </a:xfrm>
          <a:prstGeom prst="rect">
            <a:avLst/>
          </a:prstGeom>
        </p:spPr>
        <p:txBody>
          <a:bodyPr lIns="0" tIns="0" rIns="0" bIns="0" rtlCol="0" anchor="t">
            <a:spAutoFit/>
          </a:bodyPr>
          <a:lstStyle/>
          <a:p>
            <a:pPr algn="just">
              <a:lnSpc>
                <a:spcPts val="4479"/>
              </a:lnSpc>
            </a:pPr>
            <a:r>
              <a:rPr lang="en-US" sz="3199" dirty="0" err="1">
                <a:solidFill>
                  <a:srgbClr val="FFFFFF"/>
                </a:solidFill>
                <a:latin typeface="TT Norms"/>
                <a:ea typeface="TT Norms"/>
                <a:cs typeface="TT Norms"/>
                <a:sym typeface="TT Norms"/>
              </a:rPr>
              <a:t>Các</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nhiệm</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vụ</a:t>
            </a:r>
            <a:r>
              <a:rPr lang="en-US" sz="3199" dirty="0">
                <a:solidFill>
                  <a:srgbClr val="FFFFFF"/>
                </a:solidFill>
                <a:latin typeface="TT Norms"/>
                <a:ea typeface="TT Norms"/>
                <a:cs typeface="TT Norms"/>
                <a:sym typeface="TT Norms"/>
              </a:rPr>
              <a:t> bao </a:t>
            </a:r>
            <a:r>
              <a:rPr lang="en-US" sz="3199" dirty="0" err="1">
                <a:solidFill>
                  <a:srgbClr val="FFFFFF"/>
                </a:solidFill>
                <a:latin typeface="TT Norms"/>
                <a:ea typeface="TT Norms"/>
                <a:cs typeface="TT Norms"/>
                <a:sym typeface="TT Norms"/>
              </a:rPr>
              <a:t>gồm</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lập</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trình</a:t>
            </a:r>
            <a:r>
              <a:rPr lang="en-US" sz="3199" dirty="0">
                <a:solidFill>
                  <a:srgbClr val="FFFFFF"/>
                </a:solidFill>
                <a:latin typeface="TT Norms"/>
                <a:ea typeface="TT Norms"/>
                <a:cs typeface="TT Norms"/>
                <a:sym typeface="TT Norms"/>
              </a:rPr>
              <a:t> vi </a:t>
            </a:r>
            <a:r>
              <a:rPr lang="en-US" sz="3199" dirty="0" err="1">
                <a:solidFill>
                  <a:srgbClr val="FFFFFF"/>
                </a:solidFill>
                <a:latin typeface="TT Norms"/>
                <a:ea typeface="TT Norms"/>
                <a:cs typeface="TT Norms"/>
                <a:sym typeface="TT Norms"/>
              </a:rPr>
              <a:t>điều</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khiển</a:t>
            </a:r>
            <a:r>
              <a:rPr lang="en-US" sz="3199" dirty="0">
                <a:solidFill>
                  <a:srgbClr val="FFFFFF"/>
                </a:solidFill>
                <a:latin typeface="TT Norms"/>
                <a:ea typeface="TT Norms"/>
                <a:cs typeface="TT Norms"/>
                <a:sym typeface="TT Norms"/>
              </a:rPr>
              <a:t> STM32F401 </a:t>
            </a:r>
            <a:r>
              <a:rPr lang="en-US" sz="3199" dirty="0" err="1">
                <a:solidFill>
                  <a:srgbClr val="FFFFFF"/>
                </a:solidFill>
                <a:latin typeface="TT Norms"/>
                <a:ea typeface="TT Norms"/>
                <a:cs typeface="TT Norms"/>
                <a:sym typeface="TT Norms"/>
              </a:rPr>
              <a:t>để</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giao</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tiếp</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với</a:t>
            </a:r>
            <a:r>
              <a:rPr lang="en-US" sz="3199" dirty="0">
                <a:solidFill>
                  <a:srgbClr val="FFFFFF"/>
                </a:solidFill>
                <a:latin typeface="TT Norms"/>
                <a:ea typeface="TT Norms"/>
                <a:cs typeface="TT Norms"/>
                <a:sym typeface="TT Norms"/>
              </a:rPr>
              <a:t> module DS1307 RTC </a:t>
            </a:r>
            <a:r>
              <a:rPr lang="en-US" sz="3199" dirty="0" err="1">
                <a:solidFill>
                  <a:srgbClr val="FFFFFF"/>
                </a:solidFill>
                <a:latin typeface="TT Norms"/>
                <a:ea typeface="TT Norms"/>
                <a:cs typeface="TT Norms"/>
                <a:sym typeface="TT Norms"/>
              </a:rPr>
              <a:t>và</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các</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thiết</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bị</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ngoại</a:t>
            </a:r>
            <a:r>
              <a:rPr lang="en-US" sz="3199" dirty="0">
                <a:solidFill>
                  <a:srgbClr val="FFFFFF"/>
                </a:solidFill>
                <a:latin typeface="TT Norms"/>
                <a:ea typeface="TT Norms"/>
                <a:cs typeface="TT Norms"/>
                <a:sym typeface="TT Norms"/>
              </a:rPr>
              <a:t> vi </a:t>
            </a:r>
            <a:r>
              <a:rPr lang="en-US" sz="3199" dirty="0" err="1">
                <a:solidFill>
                  <a:srgbClr val="FFFFFF"/>
                </a:solidFill>
                <a:latin typeface="TT Norms"/>
                <a:ea typeface="TT Norms"/>
                <a:cs typeface="TT Norms"/>
                <a:sym typeface="TT Norms"/>
              </a:rPr>
              <a:t>khác</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như</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màn</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hình</a:t>
            </a:r>
            <a:r>
              <a:rPr lang="en-US" sz="3199" dirty="0">
                <a:solidFill>
                  <a:srgbClr val="FFFFFF"/>
                </a:solidFill>
                <a:latin typeface="TT Norms"/>
                <a:ea typeface="TT Norms"/>
                <a:cs typeface="TT Norms"/>
                <a:sym typeface="TT Norms"/>
              </a:rPr>
              <a:t> LCD, </a:t>
            </a:r>
            <a:r>
              <a:rPr lang="en-US" sz="3199" dirty="0" err="1">
                <a:solidFill>
                  <a:srgbClr val="FFFFFF"/>
                </a:solidFill>
                <a:latin typeface="TT Norms"/>
                <a:ea typeface="TT Norms"/>
                <a:cs typeface="TT Norms"/>
                <a:sym typeface="TT Norms"/>
              </a:rPr>
              <a:t>đèn</a:t>
            </a:r>
            <a:r>
              <a:rPr lang="en-US" sz="3199" dirty="0">
                <a:solidFill>
                  <a:srgbClr val="FFFFFF"/>
                </a:solidFill>
                <a:latin typeface="TT Norms"/>
                <a:ea typeface="TT Norms"/>
                <a:cs typeface="TT Norms"/>
                <a:sym typeface="TT Norms"/>
              </a:rPr>
              <a:t> LED, buzzer </a:t>
            </a:r>
            <a:r>
              <a:rPr lang="en-US" sz="3199" dirty="0" err="1">
                <a:solidFill>
                  <a:srgbClr val="FFFFFF"/>
                </a:solidFill>
                <a:latin typeface="TT Norms"/>
                <a:ea typeface="TT Norms"/>
                <a:cs typeface="TT Norms"/>
                <a:sym typeface="TT Norms"/>
              </a:rPr>
              <a:t>và</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nút</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nhấn</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Hệ</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thống</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phải</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hỗ</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trợ</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cấu</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hình</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thời</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gian</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ngày</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tháng</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và</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báo</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thức</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chuyển</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đổi</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giữa</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các</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chế</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độ</a:t>
            </a:r>
            <a:r>
              <a:rPr lang="en-US" sz="3199" dirty="0">
                <a:solidFill>
                  <a:srgbClr val="FFFFFF"/>
                </a:solidFill>
                <a:latin typeface="TT Norms"/>
                <a:ea typeface="TT Norms"/>
                <a:cs typeface="TT Norms"/>
                <a:sym typeface="TT Norms"/>
              </a:rPr>
              <a:t> 12 </a:t>
            </a:r>
            <a:r>
              <a:rPr lang="en-US" sz="3199" dirty="0" err="1">
                <a:solidFill>
                  <a:srgbClr val="FFFFFF"/>
                </a:solidFill>
                <a:latin typeface="TT Norms"/>
                <a:ea typeface="TT Norms"/>
                <a:cs typeface="TT Norms"/>
                <a:sym typeface="TT Norms"/>
              </a:rPr>
              <a:t>giờ</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và</a:t>
            </a:r>
            <a:r>
              <a:rPr lang="en-US" sz="3199" dirty="0">
                <a:solidFill>
                  <a:srgbClr val="FFFFFF"/>
                </a:solidFill>
                <a:latin typeface="TT Norms"/>
                <a:ea typeface="TT Norms"/>
                <a:cs typeface="TT Norms"/>
                <a:sym typeface="TT Norms"/>
              </a:rPr>
              <a:t> 24 </a:t>
            </a:r>
            <a:r>
              <a:rPr lang="en-US" sz="3199" dirty="0" err="1">
                <a:solidFill>
                  <a:srgbClr val="FFFFFF"/>
                </a:solidFill>
                <a:latin typeface="TT Norms"/>
                <a:ea typeface="TT Norms"/>
                <a:cs typeface="TT Norms"/>
                <a:sym typeface="TT Norms"/>
              </a:rPr>
              <a:t>giờ</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hiển</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thị</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thông</a:t>
            </a:r>
            <a:r>
              <a:rPr lang="en-US" sz="3199" dirty="0">
                <a:solidFill>
                  <a:srgbClr val="FFFFFF"/>
                </a:solidFill>
                <a:latin typeface="TT Norms"/>
                <a:ea typeface="TT Norms"/>
                <a:cs typeface="TT Norms"/>
                <a:sym typeface="TT Norms"/>
              </a:rPr>
              <a:t> tin </a:t>
            </a:r>
            <a:r>
              <a:rPr lang="en-US" sz="3199" dirty="0" err="1">
                <a:solidFill>
                  <a:srgbClr val="FFFFFF"/>
                </a:solidFill>
                <a:latin typeface="TT Norms"/>
                <a:ea typeface="TT Norms"/>
                <a:cs typeface="TT Norms"/>
                <a:sym typeface="TT Norms"/>
              </a:rPr>
              <a:t>một</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cách</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rõ</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ràng</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trên</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màn</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hình</a:t>
            </a:r>
            <a:r>
              <a:rPr lang="en-US" sz="3199" dirty="0">
                <a:solidFill>
                  <a:srgbClr val="FFFFFF"/>
                </a:solidFill>
                <a:latin typeface="TT Norms"/>
                <a:ea typeface="TT Norms"/>
                <a:cs typeface="TT Norms"/>
                <a:sym typeface="TT Norms"/>
              </a:rPr>
              <a:t> LCD </a:t>
            </a:r>
            <a:r>
              <a:rPr lang="en-US" sz="3199" dirty="0" err="1">
                <a:solidFill>
                  <a:srgbClr val="FFFFFF"/>
                </a:solidFill>
                <a:latin typeface="TT Norms"/>
                <a:ea typeface="TT Norms"/>
                <a:cs typeface="TT Norms"/>
                <a:sym typeface="TT Norms"/>
              </a:rPr>
              <a:t>và</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cung</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cấp</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phản</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hồi</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ngay</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lập</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tức</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khi</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người</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dùng</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tương</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tác</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thông</a:t>
            </a:r>
            <a:r>
              <a:rPr lang="en-US" sz="3199" dirty="0">
                <a:solidFill>
                  <a:srgbClr val="FFFFFF"/>
                </a:solidFill>
                <a:latin typeface="TT Norms"/>
                <a:ea typeface="TT Norms"/>
                <a:cs typeface="TT Norms"/>
                <a:sym typeface="TT Norms"/>
              </a:rPr>
              <a:t> qua </a:t>
            </a:r>
            <a:r>
              <a:rPr lang="en-US" sz="3199" dirty="0" err="1">
                <a:solidFill>
                  <a:srgbClr val="FFFFFF"/>
                </a:solidFill>
                <a:latin typeface="TT Norms"/>
                <a:ea typeface="TT Norms"/>
                <a:cs typeface="TT Norms"/>
                <a:sym typeface="TT Norms"/>
              </a:rPr>
              <a:t>các</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nút</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nhấn</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Đồng</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thời</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hệ</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thống</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phải</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đảm</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bảo</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độ</a:t>
            </a:r>
            <a:r>
              <a:rPr lang="en-US" sz="3199" dirty="0">
                <a:solidFill>
                  <a:srgbClr val="FFFFFF"/>
                </a:solidFill>
                <a:latin typeface="TT Norms"/>
                <a:ea typeface="TT Norms"/>
                <a:cs typeface="TT Norms"/>
                <a:sym typeface="TT Norms"/>
              </a:rPr>
              <a:t> tin </a:t>
            </a:r>
            <a:r>
              <a:rPr lang="en-US" sz="3199" dirty="0" err="1">
                <a:solidFill>
                  <a:srgbClr val="FFFFFF"/>
                </a:solidFill>
                <a:latin typeface="TT Norms"/>
                <a:ea typeface="TT Norms"/>
                <a:cs typeface="TT Norms"/>
                <a:sym typeface="TT Norms"/>
              </a:rPr>
              <a:t>cậy</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và</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ổn</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định</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trong</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hoạt</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động</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phục</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vụ</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như</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một</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ứng</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dụng</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mẫu</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cho</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việc</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phát</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triển</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các</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dự</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án</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liên</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quan</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đến</a:t>
            </a:r>
            <a:r>
              <a:rPr lang="en-US" sz="3199" dirty="0">
                <a:solidFill>
                  <a:srgbClr val="FFFFFF"/>
                </a:solidFill>
                <a:latin typeface="TT Norms"/>
                <a:ea typeface="TT Norms"/>
                <a:cs typeface="TT Norms"/>
                <a:sym typeface="TT Norms"/>
              </a:rPr>
              <a:t> vi </a:t>
            </a:r>
            <a:r>
              <a:rPr lang="en-US" sz="3199" dirty="0" err="1">
                <a:solidFill>
                  <a:srgbClr val="FFFFFF"/>
                </a:solidFill>
                <a:latin typeface="TT Norms"/>
                <a:ea typeface="TT Norms"/>
                <a:cs typeface="TT Norms"/>
                <a:sym typeface="TT Norms"/>
              </a:rPr>
              <a:t>điều</a:t>
            </a:r>
            <a:r>
              <a:rPr lang="en-US" sz="3199" dirty="0">
                <a:solidFill>
                  <a:srgbClr val="FFFFFF"/>
                </a:solidFill>
                <a:latin typeface="TT Norms"/>
                <a:ea typeface="TT Norms"/>
                <a:cs typeface="TT Norms"/>
                <a:sym typeface="TT Norms"/>
              </a:rPr>
              <a:t> </a:t>
            </a:r>
            <a:r>
              <a:rPr lang="en-US" sz="3199" dirty="0" err="1">
                <a:solidFill>
                  <a:srgbClr val="FFFFFF"/>
                </a:solidFill>
                <a:latin typeface="TT Norms"/>
                <a:ea typeface="TT Norms"/>
                <a:cs typeface="TT Norms"/>
                <a:sym typeface="TT Norms"/>
              </a:rPr>
              <a:t>khiển</a:t>
            </a:r>
            <a:r>
              <a:rPr lang="en-US" sz="3199" dirty="0">
                <a:solidFill>
                  <a:srgbClr val="FFFFFF"/>
                </a:solidFill>
                <a:latin typeface="TT Norms"/>
                <a:ea typeface="TT Norms"/>
                <a:cs typeface="TT Norms"/>
                <a:sym typeface="TT Norms"/>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6943" y="5552022"/>
            <a:ext cx="18294943" cy="4734978"/>
            <a:chOff x="0" y="0"/>
            <a:chExt cx="9289619" cy="2404279"/>
          </a:xfrm>
        </p:grpSpPr>
        <p:sp>
          <p:nvSpPr>
            <p:cNvPr id="3" name="Freeform 3"/>
            <p:cNvSpPr/>
            <p:nvPr/>
          </p:nvSpPr>
          <p:spPr>
            <a:xfrm>
              <a:off x="0" y="0"/>
              <a:ext cx="9289618" cy="2404279"/>
            </a:xfrm>
            <a:custGeom>
              <a:avLst/>
              <a:gdLst/>
              <a:ahLst/>
              <a:cxnLst/>
              <a:rect l="l" t="t" r="r" b="b"/>
              <a:pathLst>
                <a:path w="9289618" h="2404279">
                  <a:moveTo>
                    <a:pt x="0" y="0"/>
                  </a:moveTo>
                  <a:lnTo>
                    <a:pt x="9289618" y="0"/>
                  </a:lnTo>
                  <a:lnTo>
                    <a:pt x="9289618" y="2404279"/>
                  </a:lnTo>
                  <a:lnTo>
                    <a:pt x="0" y="2404279"/>
                  </a:lnTo>
                  <a:close/>
                </a:path>
              </a:pathLst>
            </a:custGeom>
            <a:blipFill>
              <a:blip r:embed="rId2"/>
              <a:stretch>
                <a:fillRect t="-102356" b="-14981"/>
              </a:stretch>
            </a:blipFill>
          </p:spPr>
        </p:sp>
      </p:grpSp>
      <p:sp>
        <p:nvSpPr>
          <p:cNvPr id="4" name="TextBox 4"/>
          <p:cNvSpPr txBox="1"/>
          <p:nvPr/>
        </p:nvSpPr>
        <p:spPr>
          <a:xfrm>
            <a:off x="3962400" y="-27864"/>
            <a:ext cx="8588549" cy="2436244"/>
          </a:xfrm>
          <a:prstGeom prst="rect">
            <a:avLst/>
          </a:prstGeom>
        </p:spPr>
        <p:txBody>
          <a:bodyPr lIns="0" tIns="0" rIns="0" bIns="0" rtlCol="0" anchor="t">
            <a:spAutoFit/>
          </a:bodyPr>
          <a:lstStyle/>
          <a:p>
            <a:pPr marL="0" lvl="0" indent="0" algn="l">
              <a:lnSpc>
                <a:spcPts val="9799"/>
              </a:lnSpc>
            </a:pPr>
            <a:r>
              <a:rPr lang="en-US" sz="6999" spc="699" dirty="0">
                <a:solidFill>
                  <a:srgbClr val="324D7E"/>
                </a:solidFill>
                <a:latin typeface="Anton"/>
                <a:ea typeface="Anton"/>
                <a:cs typeface="Anton"/>
                <a:sym typeface="Anton"/>
              </a:rPr>
              <a:t>2.1 MÔ TẢ SẢN</a:t>
            </a:r>
          </a:p>
          <a:p>
            <a:pPr marL="0" lvl="0" indent="0" algn="l">
              <a:lnSpc>
                <a:spcPts val="9799"/>
              </a:lnSpc>
            </a:pPr>
            <a:r>
              <a:rPr lang="en-US" sz="6999" spc="699" dirty="0">
                <a:solidFill>
                  <a:srgbClr val="324D7E"/>
                </a:solidFill>
                <a:latin typeface="Anton"/>
                <a:ea typeface="Anton"/>
                <a:cs typeface="Anton"/>
                <a:sym typeface="Anton"/>
              </a:rPr>
              <a:t>PHẨM</a:t>
            </a:r>
          </a:p>
        </p:txBody>
      </p:sp>
      <p:sp>
        <p:nvSpPr>
          <p:cNvPr id="5" name="TextBox 5"/>
          <p:cNvSpPr txBox="1"/>
          <p:nvPr/>
        </p:nvSpPr>
        <p:spPr>
          <a:xfrm>
            <a:off x="1939912" y="2204302"/>
            <a:ext cx="14401233" cy="3347721"/>
          </a:xfrm>
          <a:prstGeom prst="rect">
            <a:avLst/>
          </a:prstGeom>
        </p:spPr>
        <p:txBody>
          <a:bodyPr lIns="0" tIns="0" rIns="0" bIns="0" rtlCol="0" anchor="t">
            <a:spAutoFit/>
          </a:bodyPr>
          <a:lstStyle/>
          <a:p>
            <a:pPr marL="690874" lvl="1" indent="-345437" algn="just">
              <a:lnSpc>
                <a:spcPts val="4479"/>
              </a:lnSpc>
              <a:buFont typeface="Arial"/>
              <a:buChar char="•"/>
            </a:pPr>
            <a:r>
              <a:rPr lang="en-US" sz="3199">
                <a:solidFill>
                  <a:srgbClr val="324D7E"/>
                </a:solidFill>
                <a:latin typeface="TT Norms"/>
                <a:ea typeface="TT Norms"/>
                <a:cs typeface="TT Norms"/>
                <a:sym typeface="TT Norms"/>
              </a:rPr>
              <a:t>Tên sản phẩm: Đồng hồ số hiển thị trên LCD (Digital Clock with LCD Display)</a:t>
            </a:r>
          </a:p>
          <a:p>
            <a:pPr marL="690874" lvl="1" indent="-345437" algn="just">
              <a:lnSpc>
                <a:spcPts val="4479"/>
              </a:lnSpc>
              <a:buFont typeface="Arial"/>
              <a:buChar char="•"/>
            </a:pPr>
            <a:r>
              <a:rPr lang="en-US" sz="3199">
                <a:solidFill>
                  <a:srgbClr val="324D7E"/>
                </a:solidFill>
                <a:latin typeface="TT Norms"/>
                <a:ea typeface="TT Norms"/>
                <a:cs typeface="TT Norms"/>
                <a:sym typeface="TT Norms"/>
              </a:rPr>
              <a:t>Chức năng sử dụng: là một đồng hồ số chuyên dụng, có các chức năng cơ bản như xem giờ, hẹn giờ, bấm giờ, để phục vụ các công việc hằng ngày của con người.</a:t>
            </a:r>
          </a:p>
          <a:p>
            <a:pPr algn="just">
              <a:lnSpc>
                <a:spcPts val="4479"/>
              </a:lnSpc>
            </a:pPr>
            <a:endParaRPr lang="en-US" sz="3199">
              <a:solidFill>
                <a:srgbClr val="324D7E"/>
              </a:solidFill>
              <a:latin typeface="TT Norms"/>
              <a:ea typeface="TT Norms"/>
              <a:cs typeface="TT Norms"/>
              <a:sym typeface="TT Norm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18288000" cy="5143500"/>
            <a:chOff x="0" y="0"/>
            <a:chExt cx="4816593" cy="1354667"/>
          </a:xfrm>
        </p:grpSpPr>
        <p:sp>
          <p:nvSpPr>
            <p:cNvPr id="3" name="Freeform 3"/>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324D7E"/>
            </a:solidFill>
          </p:spPr>
        </p:sp>
        <p:sp>
          <p:nvSpPr>
            <p:cNvPr id="4" name="TextBox 4"/>
            <p:cNvSpPr txBox="1"/>
            <p:nvPr/>
          </p:nvSpPr>
          <p:spPr>
            <a:xfrm>
              <a:off x="0" y="57150"/>
              <a:ext cx="4816593" cy="1297517"/>
            </a:xfrm>
            <a:prstGeom prst="rect">
              <a:avLst/>
            </a:prstGeom>
          </p:spPr>
          <p:txBody>
            <a:bodyPr lIns="50800" tIns="50800" rIns="50800" bIns="50800" rtlCol="0" anchor="ctr"/>
            <a:lstStyle/>
            <a:p>
              <a:pPr algn="ctr">
                <a:lnSpc>
                  <a:spcPts val="2309"/>
                </a:lnSpc>
              </a:pPr>
              <a:endParaRPr/>
            </a:p>
          </p:txBody>
        </p:sp>
      </p:grpSp>
      <p:sp>
        <p:nvSpPr>
          <p:cNvPr id="5" name="Freeform 5"/>
          <p:cNvSpPr/>
          <p:nvPr/>
        </p:nvSpPr>
        <p:spPr>
          <a:xfrm rot="5400000">
            <a:off x="-1637025" y="30874"/>
            <a:ext cx="3991303" cy="1995652"/>
          </a:xfrm>
          <a:custGeom>
            <a:avLst/>
            <a:gdLst/>
            <a:ahLst/>
            <a:cxnLst/>
            <a:rect l="l" t="t" r="r" b="b"/>
            <a:pathLst>
              <a:path w="3991303" h="1995652">
                <a:moveTo>
                  <a:pt x="0" y="0"/>
                </a:moveTo>
                <a:lnTo>
                  <a:pt x="3991304" y="0"/>
                </a:lnTo>
                <a:lnTo>
                  <a:pt x="3991304" y="1995652"/>
                </a:lnTo>
                <a:lnTo>
                  <a:pt x="0" y="19956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500127" y="691318"/>
            <a:ext cx="6581112" cy="3149492"/>
            <a:chOff x="0" y="0"/>
            <a:chExt cx="1824122" cy="872961"/>
          </a:xfrm>
        </p:grpSpPr>
        <p:sp>
          <p:nvSpPr>
            <p:cNvPr id="7" name="Freeform 7"/>
            <p:cNvSpPr/>
            <p:nvPr/>
          </p:nvSpPr>
          <p:spPr>
            <a:xfrm>
              <a:off x="0" y="0"/>
              <a:ext cx="1824122" cy="872961"/>
            </a:xfrm>
            <a:custGeom>
              <a:avLst/>
              <a:gdLst/>
              <a:ahLst/>
              <a:cxnLst/>
              <a:rect l="l" t="t" r="r" b="b"/>
              <a:pathLst>
                <a:path w="1824122" h="872961">
                  <a:moveTo>
                    <a:pt x="0" y="0"/>
                  </a:moveTo>
                  <a:lnTo>
                    <a:pt x="1824122" y="0"/>
                  </a:lnTo>
                  <a:lnTo>
                    <a:pt x="1824122" y="872961"/>
                  </a:lnTo>
                  <a:lnTo>
                    <a:pt x="0" y="872961"/>
                  </a:lnTo>
                  <a:close/>
                </a:path>
              </a:pathLst>
            </a:custGeom>
            <a:blipFill>
              <a:blip r:embed="rId4"/>
              <a:stretch>
                <a:fillRect t="-17237" b="-91720"/>
              </a:stretch>
            </a:blipFill>
          </p:spPr>
        </p:sp>
      </p:grpSp>
      <p:sp>
        <p:nvSpPr>
          <p:cNvPr id="8" name="TextBox 8"/>
          <p:cNvSpPr txBox="1"/>
          <p:nvPr/>
        </p:nvSpPr>
        <p:spPr>
          <a:xfrm>
            <a:off x="7583131" y="992889"/>
            <a:ext cx="9676169" cy="2422525"/>
          </a:xfrm>
          <a:prstGeom prst="rect">
            <a:avLst/>
          </a:prstGeom>
        </p:spPr>
        <p:txBody>
          <a:bodyPr lIns="0" tIns="0" rIns="0" bIns="0" rtlCol="0" anchor="t">
            <a:spAutoFit/>
          </a:bodyPr>
          <a:lstStyle/>
          <a:p>
            <a:pPr marL="0" lvl="0" indent="0" algn="l">
              <a:lnSpc>
                <a:spcPts val="9799"/>
              </a:lnSpc>
            </a:pPr>
            <a:r>
              <a:rPr lang="en-US" sz="6999" spc="699" dirty="0">
                <a:solidFill>
                  <a:srgbClr val="324D7E"/>
                </a:solidFill>
                <a:latin typeface="Anton"/>
                <a:ea typeface="Anton"/>
                <a:cs typeface="Anton"/>
                <a:sym typeface="Anton"/>
              </a:rPr>
              <a:t>2.2 FUNCTIONAL REQUIREMENT</a:t>
            </a:r>
          </a:p>
        </p:txBody>
      </p:sp>
      <p:sp>
        <p:nvSpPr>
          <p:cNvPr id="9" name="TextBox 9"/>
          <p:cNvSpPr txBox="1"/>
          <p:nvPr/>
        </p:nvSpPr>
        <p:spPr>
          <a:xfrm>
            <a:off x="358627" y="7154028"/>
            <a:ext cx="3033505" cy="1080897"/>
          </a:xfrm>
          <a:prstGeom prst="rect">
            <a:avLst/>
          </a:prstGeom>
        </p:spPr>
        <p:txBody>
          <a:bodyPr lIns="0" tIns="0" rIns="0" bIns="0" rtlCol="0" anchor="t">
            <a:spAutoFit/>
          </a:bodyPr>
          <a:lstStyle/>
          <a:p>
            <a:pPr algn="ctr">
              <a:lnSpc>
                <a:spcPts val="2903"/>
              </a:lnSpc>
            </a:pPr>
            <a:r>
              <a:rPr lang="en-US" sz="2199">
                <a:solidFill>
                  <a:srgbClr val="FFFFFF"/>
                </a:solidFill>
                <a:latin typeface="TT Norms"/>
                <a:ea typeface="TT Norms"/>
                <a:cs typeface="TT Norms"/>
                <a:sym typeface="TT Norms"/>
              </a:rPr>
              <a:t>Đồng hồ hiển thị rõ giờ, phút, giây, ngày, tháng, năm lên LCD</a:t>
            </a:r>
          </a:p>
        </p:txBody>
      </p:sp>
      <p:sp>
        <p:nvSpPr>
          <p:cNvPr id="10" name="TextBox 10"/>
          <p:cNvSpPr txBox="1"/>
          <p:nvPr/>
        </p:nvSpPr>
        <p:spPr>
          <a:xfrm>
            <a:off x="0" y="5706167"/>
            <a:ext cx="3801236" cy="1146810"/>
          </a:xfrm>
          <a:prstGeom prst="rect">
            <a:avLst/>
          </a:prstGeom>
        </p:spPr>
        <p:txBody>
          <a:bodyPr lIns="0" tIns="0" rIns="0" bIns="0" rtlCol="0" anchor="t">
            <a:spAutoFit/>
          </a:bodyPr>
          <a:lstStyle/>
          <a:p>
            <a:pPr algn="ctr">
              <a:lnSpc>
                <a:spcPts val="4619"/>
              </a:lnSpc>
            </a:pPr>
            <a:r>
              <a:rPr lang="en-US" sz="3499" b="1">
                <a:solidFill>
                  <a:srgbClr val="FFFFFF"/>
                </a:solidFill>
                <a:latin typeface="TT Norms Bold"/>
                <a:ea typeface="TT Norms Bold"/>
                <a:cs typeface="TT Norms Bold"/>
                <a:sym typeface="TT Norms Bold"/>
              </a:rPr>
              <a:t>FR1: Hiển thị thời gian, độ sáng</a:t>
            </a:r>
          </a:p>
        </p:txBody>
      </p:sp>
      <p:sp>
        <p:nvSpPr>
          <p:cNvPr id="11" name="TextBox 11"/>
          <p:cNvSpPr txBox="1"/>
          <p:nvPr/>
        </p:nvSpPr>
        <p:spPr>
          <a:xfrm>
            <a:off x="3781895" y="7154028"/>
            <a:ext cx="3597145" cy="718947"/>
          </a:xfrm>
          <a:prstGeom prst="rect">
            <a:avLst/>
          </a:prstGeom>
        </p:spPr>
        <p:txBody>
          <a:bodyPr lIns="0" tIns="0" rIns="0" bIns="0" rtlCol="0" anchor="t">
            <a:spAutoFit/>
          </a:bodyPr>
          <a:lstStyle/>
          <a:p>
            <a:pPr algn="ctr">
              <a:lnSpc>
                <a:spcPts val="2903"/>
              </a:lnSpc>
            </a:pPr>
            <a:r>
              <a:rPr lang="en-US" sz="2199">
                <a:solidFill>
                  <a:srgbClr val="FFFFFF"/>
                </a:solidFill>
                <a:latin typeface="TT Norms"/>
                <a:ea typeface="TT Norms"/>
                <a:cs typeface="TT Norms"/>
                <a:sym typeface="TT Norms"/>
              </a:rPr>
              <a:t>Người dùng có thể điều chỉnh thời gian theo ý muốn</a:t>
            </a:r>
          </a:p>
        </p:txBody>
      </p:sp>
      <p:sp>
        <p:nvSpPr>
          <p:cNvPr id="12" name="TextBox 12"/>
          <p:cNvSpPr txBox="1"/>
          <p:nvPr/>
        </p:nvSpPr>
        <p:spPr>
          <a:xfrm>
            <a:off x="3801236" y="5706167"/>
            <a:ext cx="3801236" cy="1146810"/>
          </a:xfrm>
          <a:prstGeom prst="rect">
            <a:avLst/>
          </a:prstGeom>
        </p:spPr>
        <p:txBody>
          <a:bodyPr lIns="0" tIns="0" rIns="0" bIns="0" rtlCol="0" anchor="t">
            <a:spAutoFit/>
          </a:bodyPr>
          <a:lstStyle/>
          <a:p>
            <a:pPr algn="ctr">
              <a:lnSpc>
                <a:spcPts val="4619"/>
              </a:lnSpc>
            </a:pPr>
            <a:r>
              <a:rPr lang="en-US" sz="3499" b="1">
                <a:solidFill>
                  <a:srgbClr val="FFFFFF"/>
                </a:solidFill>
                <a:latin typeface="TT Norms Bold"/>
                <a:ea typeface="TT Norms Bold"/>
                <a:cs typeface="TT Norms Bold"/>
                <a:sym typeface="TT Norms Bold"/>
              </a:rPr>
              <a:t>FR2: Điều chỉnh được thời gian</a:t>
            </a:r>
          </a:p>
        </p:txBody>
      </p:sp>
      <p:sp>
        <p:nvSpPr>
          <p:cNvPr id="13" name="TextBox 13"/>
          <p:cNvSpPr txBox="1"/>
          <p:nvPr/>
        </p:nvSpPr>
        <p:spPr>
          <a:xfrm>
            <a:off x="7379039" y="7185722"/>
            <a:ext cx="4014495" cy="1442847"/>
          </a:xfrm>
          <a:prstGeom prst="rect">
            <a:avLst/>
          </a:prstGeom>
        </p:spPr>
        <p:txBody>
          <a:bodyPr lIns="0" tIns="0" rIns="0" bIns="0" rtlCol="0" anchor="t">
            <a:spAutoFit/>
          </a:bodyPr>
          <a:lstStyle/>
          <a:p>
            <a:pPr algn="ctr">
              <a:lnSpc>
                <a:spcPts val="2903"/>
              </a:lnSpc>
            </a:pPr>
            <a:r>
              <a:rPr lang="en-US" sz="2199">
                <a:solidFill>
                  <a:srgbClr val="FFFFFF"/>
                </a:solidFill>
                <a:latin typeface="TT Norms"/>
                <a:ea typeface="TT Norms"/>
                <a:cs typeface="TT Norms"/>
                <a:sym typeface="TT Norms"/>
              </a:rPr>
              <a:t>Người dùng có thể hẹn giờ cho đồng hồ và khi đồng hồ chạy đến thời gian đã hẹn, chuông báo thức sẽ kêu</a:t>
            </a:r>
          </a:p>
        </p:txBody>
      </p:sp>
      <p:sp>
        <p:nvSpPr>
          <p:cNvPr id="14" name="TextBox 14"/>
          <p:cNvSpPr txBox="1"/>
          <p:nvPr/>
        </p:nvSpPr>
        <p:spPr>
          <a:xfrm>
            <a:off x="7379039" y="5706167"/>
            <a:ext cx="4419687" cy="1146810"/>
          </a:xfrm>
          <a:prstGeom prst="rect">
            <a:avLst/>
          </a:prstGeom>
        </p:spPr>
        <p:txBody>
          <a:bodyPr lIns="0" tIns="0" rIns="0" bIns="0" rtlCol="0" anchor="t">
            <a:spAutoFit/>
          </a:bodyPr>
          <a:lstStyle/>
          <a:p>
            <a:pPr algn="ctr">
              <a:lnSpc>
                <a:spcPts val="4619"/>
              </a:lnSpc>
            </a:pPr>
            <a:r>
              <a:rPr lang="en-US" sz="3499" b="1">
                <a:solidFill>
                  <a:srgbClr val="FFFFFF"/>
                </a:solidFill>
                <a:latin typeface="TT Norms Bold"/>
                <a:ea typeface="TT Norms Bold"/>
                <a:cs typeface="TT Norms Bold"/>
                <a:sym typeface="TT Norms Bold"/>
              </a:rPr>
              <a:t>FR3: Có chức năng hẹn giờ và báo thức</a:t>
            </a:r>
          </a:p>
        </p:txBody>
      </p:sp>
      <p:sp>
        <p:nvSpPr>
          <p:cNvPr id="15" name="TextBox 15"/>
          <p:cNvSpPr txBox="1"/>
          <p:nvPr/>
        </p:nvSpPr>
        <p:spPr>
          <a:xfrm>
            <a:off x="11822179" y="7154028"/>
            <a:ext cx="3157207" cy="718947"/>
          </a:xfrm>
          <a:prstGeom prst="rect">
            <a:avLst/>
          </a:prstGeom>
        </p:spPr>
        <p:txBody>
          <a:bodyPr lIns="0" tIns="0" rIns="0" bIns="0" rtlCol="0" anchor="t">
            <a:spAutoFit/>
          </a:bodyPr>
          <a:lstStyle/>
          <a:p>
            <a:pPr algn="ctr">
              <a:lnSpc>
                <a:spcPts val="2903"/>
              </a:lnSpc>
            </a:pPr>
            <a:r>
              <a:rPr lang="en-US" sz="2199">
                <a:solidFill>
                  <a:srgbClr val="FFFFFF"/>
                </a:solidFill>
                <a:latin typeface="TT Norms"/>
                <a:ea typeface="TT Norms"/>
                <a:cs typeface="TT Norms"/>
                <a:sym typeface="TT Norms"/>
              </a:rPr>
              <a:t>Xác định thời gian của buổi sáng và buổi tối</a:t>
            </a:r>
          </a:p>
        </p:txBody>
      </p:sp>
      <p:sp>
        <p:nvSpPr>
          <p:cNvPr id="16" name="TextBox 16"/>
          <p:cNvSpPr txBox="1"/>
          <p:nvPr/>
        </p:nvSpPr>
        <p:spPr>
          <a:xfrm>
            <a:off x="11798726" y="5706167"/>
            <a:ext cx="3204112" cy="1146810"/>
          </a:xfrm>
          <a:prstGeom prst="rect">
            <a:avLst/>
          </a:prstGeom>
        </p:spPr>
        <p:txBody>
          <a:bodyPr lIns="0" tIns="0" rIns="0" bIns="0" rtlCol="0" anchor="t">
            <a:spAutoFit/>
          </a:bodyPr>
          <a:lstStyle/>
          <a:p>
            <a:pPr algn="ctr">
              <a:lnSpc>
                <a:spcPts val="4619"/>
              </a:lnSpc>
            </a:pPr>
            <a:r>
              <a:rPr lang="en-US" sz="3499" b="1">
                <a:solidFill>
                  <a:srgbClr val="FFFFFF"/>
                </a:solidFill>
                <a:latin typeface="TT Norms Bold"/>
                <a:ea typeface="TT Norms Bold"/>
                <a:cs typeface="TT Norms Bold"/>
                <a:sym typeface="TT Norms Bold"/>
              </a:rPr>
              <a:t>FR4:Hiển thị AM/PM</a:t>
            </a:r>
          </a:p>
        </p:txBody>
      </p:sp>
      <p:sp>
        <p:nvSpPr>
          <p:cNvPr id="17" name="TextBox 17"/>
          <p:cNvSpPr txBox="1"/>
          <p:nvPr/>
        </p:nvSpPr>
        <p:spPr>
          <a:xfrm>
            <a:off x="14979385" y="5706167"/>
            <a:ext cx="3204112" cy="1146810"/>
          </a:xfrm>
          <a:prstGeom prst="rect">
            <a:avLst/>
          </a:prstGeom>
        </p:spPr>
        <p:txBody>
          <a:bodyPr lIns="0" tIns="0" rIns="0" bIns="0" rtlCol="0" anchor="t">
            <a:spAutoFit/>
          </a:bodyPr>
          <a:lstStyle/>
          <a:p>
            <a:pPr algn="ctr">
              <a:lnSpc>
                <a:spcPts val="4619"/>
              </a:lnSpc>
            </a:pPr>
            <a:r>
              <a:rPr lang="en-US" sz="3499" b="1">
                <a:solidFill>
                  <a:srgbClr val="FFFFFF"/>
                </a:solidFill>
                <a:latin typeface="TT Norms Bold"/>
                <a:ea typeface="TT Norms Bold"/>
                <a:cs typeface="TT Norms Bold"/>
                <a:sym typeface="TT Norms Bold"/>
              </a:rPr>
              <a:t>FR5: Có chức năng bấm giờ</a:t>
            </a:r>
          </a:p>
        </p:txBody>
      </p:sp>
      <p:sp>
        <p:nvSpPr>
          <p:cNvPr id="18" name="TextBox 18"/>
          <p:cNvSpPr txBox="1"/>
          <p:nvPr/>
        </p:nvSpPr>
        <p:spPr>
          <a:xfrm>
            <a:off x="15026291" y="7185722"/>
            <a:ext cx="3157207" cy="2166747"/>
          </a:xfrm>
          <a:prstGeom prst="rect">
            <a:avLst/>
          </a:prstGeom>
        </p:spPr>
        <p:txBody>
          <a:bodyPr lIns="0" tIns="0" rIns="0" bIns="0" rtlCol="0" anchor="t">
            <a:spAutoFit/>
          </a:bodyPr>
          <a:lstStyle/>
          <a:p>
            <a:pPr algn="ctr">
              <a:lnSpc>
                <a:spcPts val="2903"/>
              </a:lnSpc>
            </a:pPr>
            <a:r>
              <a:rPr lang="en-US" sz="2199" dirty="0" err="1">
                <a:solidFill>
                  <a:srgbClr val="FFFFFF"/>
                </a:solidFill>
                <a:latin typeface="TT Norms"/>
                <a:ea typeface="TT Norms"/>
                <a:cs typeface="TT Norms"/>
                <a:sym typeface="TT Norms"/>
              </a:rPr>
              <a:t>Người</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dùng</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có</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thể</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dùng</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chức</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năng</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này</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để</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đồng</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hồ</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đếm</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lên</a:t>
            </a:r>
            <a:r>
              <a:rPr lang="en-US" sz="2199" dirty="0">
                <a:solidFill>
                  <a:srgbClr val="FFFFFF"/>
                </a:solidFill>
                <a:latin typeface="TT Norms"/>
                <a:ea typeface="TT Norms"/>
                <a:cs typeface="TT Norms"/>
                <a:sym typeface="TT Norms"/>
              </a:rPr>
              <a:t> 1 </a:t>
            </a:r>
            <a:r>
              <a:rPr lang="en-US" sz="2199" dirty="0" err="1">
                <a:solidFill>
                  <a:srgbClr val="FFFFFF"/>
                </a:solidFill>
                <a:latin typeface="TT Norms"/>
                <a:ea typeface="TT Norms"/>
                <a:cs typeface="TT Norms"/>
                <a:sym typeface="TT Norms"/>
              </a:rPr>
              <a:t>giây</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mỗi</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lần</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hoặc</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tạo</a:t>
            </a:r>
            <a:r>
              <a:rPr lang="en-US" sz="2199" dirty="0">
                <a:solidFill>
                  <a:srgbClr val="FFFFFF"/>
                </a:solidFill>
                <a:latin typeface="TT Norms"/>
                <a:ea typeface="TT Norms"/>
                <a:cs typeface="TT Norms"/>
                <a:sym typeface="TT Norms"/>
              </a:rPr>
              <a:t> 1 </a:t>
            </a:r>
            <a:r>
              <a:rPr lang="en-US" sz="2199" dirty="0" err="1">
                <a:solidFill>
                  <a:srgbClr val="FFFFFF"/>
                </a:solidFill>
                <a:latin typeface="TT Norms"/>
                <a:ea typeface="TT Norms"/>
                <a:cs typeface="TT Norms"/>
                <a:sym typeface="TT Norms"/>
              </a:rPr>
              <a:t>thời</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gian</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nào</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đó</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và</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để</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đồng</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hồ</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đếm</a:t>
            </a:r>
            <a:r>
              <a:rPr lang="en-US" sz="2199" dirty="0">
                <a:solidFill>
                  <a:srgbClr val="FFFFFF"/>
                </a:solidFill>
                <a:latin typeface="TT Norms"/>
                <a:ea typeface="TT Norms"/>
                <a:cs typeface="TT Norms"/>
                <a:sym typeface="TT Norms"/>
              </a:rPr>
              <a:t> </a:t>
            </a:r>
            <a:r>
              <a:rPr lang="en-US" sz="2199" dirty="0" err="1">
                <a:solidFill>
                  <a:srgbClr val="FFFFFF"/>
                </a:solidFill>
                <a:latin typeface="TT Norms"/>
                <a:ea typeface="TT Norms"/>
                <a:cs typeface="TT Norms"/>
                <a:sym typeface="TT Norms"/>
              </a:rPr>
              <a:t>xuống</a:t>
            </a:r>
            <a:endParaRPr lang="en-US" sz="2199" dirty="0">
              <a:solidFill>
                <a:srgbClr val="FFFFFF"/>
              </a:solidFill>
              <a:latin typeface="TT Norms"/>
              <a:ea typeface="TT Norms"/>
              <a:cs typeface="TT Norms"/>
              <a:sym typeface="TT Nor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6"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953401" y="3410803"/>
            <a:ext cx="16915853" cy="5665220"/>
            <a:chOff x="0" y="0"/>
            <a:chExt cx="64562147" cy="21622247"/>
          </a:xfrm>
        </p:grpSpPr>
        <p:sp>
          <p:nvSpPr>
            <p:cNvPr id="3" name="Freeform 3"/>
            <p:cNvSpPr/>
            <p:nvPr/>
          </p:nvSpPr>
          <p:spPr>
            <a:xfrm>
              <a:off x="0" y="0"/>
              <a:ext cx="64562149" cy="21622248"/>
            </a:xfrm>
            <a:custGeom>
              <a:avLst/>
              <a:gdLst/>
              <a:ahLst/>
              <a:cxnLst/>
              <a:rect l="l" t="t" r="r" b="b"/>
              <a:pathLst>
                <a:path w="64562149" h="21622248">
                  <a:moveTo>
                    <a:pt x="0" y="0"/>
                  </a:moveTo>
                  <a:lnTo>
                    <a:pt x="0" y="21622248"/>
                  </a:lnTo>
                  <a:lnTo>
                    <a:pt x="64562149" y="21622248"/>
                  </a:lnTo>
                  <a:lnTo>
                    <a:pt x="64562149" y="0"/>
                  </a:lnTo>
                  <a:lnTo>
                    <a:pt x="0" y="0"/>
                  </a:lnTo>
                  <a:close/>
                  <a:moveTo>
                    <a:pt x="64501185" y="21561287"/>
                  </a:moveTo>
                  <a:lnTo>
                    <a:pt x="59690" y="21561287"/>
                  </a:lnTo>
                  <a:lnTo>
                    <a:pt x="59690" y="59690"/>
                  </a:lnTo>
                  <a:lnTo>
                    <a:pt x="64501185" y="59690"/>
                  </a:lnTo>
                  <a:lnTo>
                    <a:pt x="64501185" y="21561287"/>
                  </a:lnTo>
                  <a:close/>
                </a:path>
              </a:pathLst>
            </a:custGeom>
            <a:solidFill>
              <a:srgbClr val="384C7A"/>
            </a:solidFill>
          </p:spPr>
        </p:sp>
      </p:grpSp>
      <p:sp>
        <p:nvSpPr>
          <p:cNvPr id="4" name="AutoShape 4"/>
          <p:cNvSpPr/>
          <p:nvPr/>
        </p:nvSpPr>
        <p:spPr>
          <a:xfrm>
            <a:off x="953401" y="3427270"/>
            <a:ext cx="16915853" cy="155441"/>
          </a:xfrm>
          <a:prstGeom prst="rect">
            <a:avLst/>
          </a:prstGeom>
          <a:solidFill>
            <a:srgbClr val="324D7E">
              <a:alpha val="19608"/>
            </a:srgbClr>
          </a:solidFill>
        </p:spPr>
      </p:sp>
      <p:sp>
        <p:nvSpPr>
          <p:cNvPr id="5" name="AutoShape 5"/>
          <p:cNvSpPr/>
          <p:nvPr/>
        </p:nvSpPr>
        <p:spPr>
          <a:xfrm flipV="1">
            <a:off x="2993683" y="3410803"/>
            <a:ext cx="0" cy="5665220"/>
          </a:xfrm>
          <a:prstGeom prst="line">
            <a:avLst/>
          </a:prstGeom>
          <a:ln w="19050" cap="rnd">
            <a:solidFill>
              <a:srgbClr val="384C7A"/>
            </a:solidFill>
            <a:prstDash val="solid"/>
            <a:headEnd type="none" w="sm" len="sm"/>
            <a:tailEnd type="none" w="sm" len="sm"/>
          </a:ln>
        </p:spPr>
      </p:sp>
      <p:sp>
        <p:nvSpPr>
          <p:cNvPr id="6" name="AutoShape 6"/>
          <p:cNvSpPr/>
          <p:nvPr/>
        </p:nvSpPr>
        <p:spPr>
          <a:xfrm flipV="1">
            <a:off x="7951700" y="3410803"/>
            <a:ext cx="0" cy="5665220"/>
          </a:xfrm>
          <a:prstGeom prst="line">
            <a:avLst/>
          </a:prstGeom>
          <a:ln w="19050" cap="rnd">
            <a:solidFill>
              <a:srgbClr val="384C7A"/>
            </a:solidFill>
            <a:prstDash val="solid"/>
            <a:headEnd type="none" w="sm" len="sm"/>
            <a:tailEnd type="none" w="sm" len="sm"/>
          </a:ln>
        </p:spPr>
      </p:sp>
      <p:sp>
        <p:nvSpPr>
          <p:cNvPr id="7" name="AutoShape 7"/>
          <p:cNvSpPr/>
          <p:nvPr/>
        </p:nvSpPr>
        <p:spPr>
          <a:xfrm flipV="1">
            <a:off x="10430708" y="3410803"/>
            <a:ext cx="0" cy="5665220"/>
          </a:xfrm>
          <a:prstGeom prst="line">
            <a:avLst/>
          </a:prstGeom>
          <a:ln w="19050" cap="rnd">
            <a:solidFill>
              <a:srgbClr val="384C7A"/>
            </a:solidFill>
            <a:prstDash val="solid"/>
            <a:headEnd type="none" w="sm" len="sm"/>
            <a:tailEnd type="none" w="sm" len="sm"/>
          </a:ln>
        </p:spPr>
      </p:sp>
      <p:sp>
        <p:nvSpPr>
          <p:cNvPr id="8" name="AutoShape 8"/>
          <p:cNvSpPr/>
          <p:nvPr/>
        </p:nvSpPr>
        <p:spPr>
          <a:xfrm flipV="1">
            <a:off x="12909717" y="3410803"/>
            <a:ext cx="0" cy="5665220"/>
          </a:xfrm>
          <a:prstGeom prst="line">
            <a:avLst/>
          </a:prstGeom>
          <a:ln w="19050" cap="rnd">
            <a:solidFill>
              <a:srgbClr val="384C7A"/>
            </a:solidFill>
            <a:prstDash val="solid"/>
            <a:headEnd type="none" w="sm" len="sm"/>
            <a:tailEnd type="none" w="sm" len="sm"/>
          </a:ln>
        </p:spPr>
      </p:sp>
      <p:sp>
        <p:nvSpPr>
          <p:cNvPr id="9" name="AutoShape 9"/>
          <p:cNvSpPr/>
          <p:nvPr/>
        </p:nvSpPr>
        <p:spPr>
          <a:xfrm flipH="1" flipV="1">
            <a:off x="953401" y="7190345"/>
            <a:ext cx="16915853" cy="41149"/>
          </a:xfrm>
          <a:prstGeom prst="line">
            <a:avLst/>
          </a:prstGeom>
          <a:ln w="19050" cap="rnd">
            <a:solidFill>
              <a:srgbClr val="384C7A"/>
            </a:solidFill>
            <a:prstDash val="solid"/>
            <a:headEnd type="none" w="sm" len="sm"/>
            <a:tailEnd type="none" w="sm" len="sm"/>
          </a:ln>
        </p:spPr>
      </p:sp>
      <p:sp>
        <p:nvSpPr>
          <p:cNvPr id="10" name="AutoShape 10"/>
          <p:cNvSpPr/>
          <p:nvPr/>
        </p:nvSpPr>
        <p:spPr>
          <a:xfrm flipH="1">
            <a:off x="953401" y="5296481"/>
            <a:ext cx="16915853" cy="0"/>
          </a:xfrm>
          <a:prstGeom prst="line">
            <a:avLst/>
          </a:prstGeom>
          <a:ln w="19050" cap="rnd">
            <a:solidFill>
              <a:srgbClr val="384C7A"/>
            </a:solidFill>
            <a:prstDash val="solid"/>
            <a:headEnd type="none" w="sm" len="sm"/>
            <a:tailEnd type="none" w="sm" len="sm"/>
          </a:ln>
        </p:spPr>
      </p:sp>
      <p:sp>
        <p:nvSpPr>
          <p:cNvPr id="11" name="AutoShape 11"/>
          <p:cNvSpPr/>
          <p:nvPr/>
        </p:nvSpPr>
        <p:spPr>
          <a:xfrm flipV="1">
            <a:off x="5472692" y="3410803"/>
            <a:ext cx="0" cy="5665220"/>
          </a:xfrm>
          <a:prstGeom prst="line">
            <a:avLst/>
          </a:prstGeom>
          <a:ln w="19050" cap="rnd">
            <a:solidFill>
              <a:srgbClr val="384C7A"/>
            </a:solidFill>
            <a:prstDash val="solid"/>
            <a:headEnd type="none" w="sm" len="sm"/>
            <a:tailEnd type="none" w="sm" len="sm"/>
          </a:ln>
        </p:spPr>
      </p:sp>
      <p:sp>
        <p:nvSpPr>
          <p:cNvPr id="12" name="AutoShape 12"/>
          <p:cNvSpPr/>
          <p:nvPr/>
        </p:nvSpPr>
        <p:spPr>
          <a:xfrm>
            <a:off x="953401" y="5280989"/>
            <a:ext cx="16915853" cy="187399"/>
          </a:xfrm>
          <a:prstGeom prst="rect">
            <a:avLst/>
          </a:prstGeom>
          <a:solidFill>
            <a:srgbClr val="384C7A">
              <a:alpha val="19608"/>
            </a:srgbClr>
          </a:solidFill>
        </p:spPr>
      </p:sp>
      <p:sp>
        <p:nvSpPr>
          <p:cNvPr id="13" name="AutoShape 13"/>
          <p:cNvSpPr/>
          <p:nvPr/>
        </p:nvSpPr>
        <p:spPr>
          <a:xfrm>
            <a:off x="953401" y="7231495"/>
            <a:ext cx="16915853" cy="138944"/>
          </a:xfrm>
          <a:prstGeom prst="rect">
            <a:avLst/>
          </a:prstGeom>
          <a:solidFill>
            <a:srgbClr val="384C7A">
              <a:alpha val="19608"/>
            </a:srgbClr>
          </a:solidFill>
        </p:spPr>
      </p:sp>
      <p:sp>
        <p:nvSpPr>
          <p:cNvPr id="14" name="Freeform 14"/>
          <p:cNvSpPr/>
          <p:nvPr/>
        </p:nvSpPr>
        <p:spPr>
          <a:xfrm>
            <a:off x="621330" y="3767998"/>
            <a:ext cx="664142" cy="664142"/>
          </a:xfrm>
          <a:custGeom>
            <a:avLst/>
            <a:gdLst/>
            <a:ahLst/>
            <a:cxnLst/>
            <a:rect l="l" t="t" r="r" b="b"/>
            <a:pathLst>
              <a:path w="664142" h="664142">
                <a:moveTo>
                  <a:pt x="0" y="0"/>
                </a:moveTo>
                <a:lnTo>
                  <a:pt x="664142" y="0"/>
                </a:lnTo>
                <a:lnTo>
                  <a:pt x="664142" y="664142"/>
                </a:lnTo>
                <a:lnTo>
                  <a:pt x="0" y="664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787721" y="3895296"/>
            <a:ext cx="331360" cy="409546"/>
          </a:xfrm>
          <a:custGeom>
            <a:avLst/>
            <a:gdLst/>
            <a:ahLst/>
            <a:cxnLst/>
            <a:rect l="l" t="t" r="r" b="b"/>
            <a:pathLst>
              <a:path w="331360" h="409546">
                <a:moveTo>
                  <a:pt x="0" y="0"/>
                </a:moveTo>
                <a:lnTo>
                  <a:pt x="331360" y="0"/>
                </a:lnTo>
                <a:lnTo>
                  <a:pt x="331360" y="409546"/>
                </a:lnTo>
                <a:lnTo>
                  <a:pt x="0" y="4095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621330" y="5661862"/>
            <a:ext cx="664142" cy="664142"/>
          </a:xfrm>
          <a:custGeom>
            <a:avLst/>
            <a:gdLst/>
            <a:ahLst/>
            <a:cxnLst/>
            <a:rect l="l" t="t" r="r" b="b"/>
            <a:pathLst>
              <a:path w="664142" h="664142">
                <a:moveTo>
                  <a:pt x="0" y="0"/>
                </a:moveTo>
                <a:lnTo>
                  <a:pt x="664142" y="0"/>
                </a:lnTo>
                <a:lnTo>
                  <a:pt x="664142" y="664142"/>
                </a:lnTo>
                <a:lnTo>
                  <a:pt x="0" y="664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621330" y="7555726"/>
            <a:ext cx="664142" cy="664142"/>
          </a:xfrm>
          <a:custGeom>
            <a:avLst/>
            <a:gdLst/>
            <a:ahLst/>
            <a:cxnLst/>
            <a:rect l="l" t="t" r="r" b="b"/>
            <a:pathLst>
              <a:path w="664142" h="664142">
                <a:moveTo>
                  <a:pt x="0" y="0"/>
                </a:moveTo>
                <a:lnTo>
                  <a:pt x="664142" y="0"/>
                </a:lnTo>
                <a:lnTo>
                  <a:pt x="664142" y="664142"/>
                </a:lnTo>
                <a:lnTo>
                  <a:pt x="0" y="664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712191" y="5828697"/>
            <a:ext cx="466049" cy="330471"/>
          </a:xfrm>
          <a:custGeom>
            <a:avLst/>
            <a:gdLst/>
            <a:ahLst/>
            <a:cxnLst/>
            <a:rect l="l" t="t" r="r" b="b"/>
            <a:pathLst>
              <a:path w="466049" h="330471">
                <a:moveTo>
                  <a:pt x="0" y="0"/>
                </a:moveTo>
                <a:lnTo>
                  <a:pt x="466048" y="0"/>
                </a:lnTo>
                <a:lnTo>
                  <a:pt x="466048" y="330471"/>
                </a:lnTo>
                <a:lnTo>
                  <a:pt x="0" y="3304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a:off x="776630" y="7717038"/>
            <a:ext cx="337170" cy="341517"/>
          </a:xfrm>
          <a:custGeom>
            <a:avLst/>
            <a:gdLst/>
            <a:ahLst/>
            <a:cxnLst/>
            <a:rect l="l" t="t" r="r" b="b"/>
            <a:pathLst>
              <a:path w="337170" h="341517">
                <a:moveTo>
                  <a:pt x="0" y="0"/>
                </a:moveTo>
                <a:lnTo>
                  <a:pt x="337170" y="0"/>
                </a:lnTo>
                <a:lnTo>
                  <a:pt x="337170" y="341517"/>
                </a:lnTo>
                <a:lnTo>
                  <a:pt x="0" y="3415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0" name="AutoShape 20"/>
          <p:cNvSpPr/>
          <p:nvPr/>
        </p:nvSpPr>
        <p:spPr>
          <a:xfrm flipV="1">
            <a:off x="15390661" y="3410803"/>
            <a:ext cx="0" cy="5665220"/>
          </a:xfrm>
          <a:prstGeom prst="line">
            <a:avLst/>
          </a:prstGeom>
          <a:ln w="19050" cap="rnd">
            <a:solidFill>
              <a:srgbClr val="384C7A"/>
            </a:solidFill>
            <a:prstDash val="solid"/>
            <a:headEnd type="none" w="sm" len="sm"/>
            <a:tailEnd type="none" w="sm" len="sm"/>
          </a:ln>
        </p:spPr>
      </p:sp>
      <p:sp>
        <p:nvSpPr>
          <p:cNvPr id="21" name="Freeform 21"/>
          <p:cNvSpPr/>
          <p:nvPr/>
        </p:nvSpPr>
        <p:spPr>
          <a:xfrm>
            <a:off x="10773608" y="896705"/>
            <a:ext cx="2079514" cy="2152149"/>
          </a:xfrm>
          <a:custGeom>
            <a:avLst/>
            <a:gdLst/>
            <a:ahLst/>
            <a:cxnLst/>
            <a:rect l="l" t="t" r="r" b="b"/>
            <a:pathLst>
              <a:path w="2079514" h="2152149">
                <a:moveTo>
                  <a:pt x="0" y="0"/>
                </a:moveTo>
                <a:lnTo>
                  <a:pt x="2079514" y="0"/>
                </a:lnTo>
                <a:lnTo>
                  <a:pt x="2079514" y="2152148"/>
                </a:lnTo>
                <a:lnTo>
                  <a:pt x="0" y="21521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22" name="Group 22"/>
          <p:cNvGrpSpPr/>
          <p:nvPr/>
        </p:nvGrpSpPr>
        <p:grpSpPr>
          <a:xfrm>
            <a:off x="945215" y="1517263"/>
            <a:ext cx="9828393" cy="1626840"/>
            <a:chOff x="0" y="0"/>
            <a:chExt cx="13104525" cy="2169120"/>
          </a:xfrm>
        </p:grpSpPr>
        <p:sp>
          <p:nvSpPr>
            <p:cNvPr id="23" name="TextBox 23"/>
            <p:cNvSpPr txBox="1"/>
            <p:nvPr/>
          </p:nvSpPr>
          <p:spPr>
            <a:xfrm>
              <a:off x="45505" y="0"/>
              <a:ext cx="13059020" cy="1727200"/>
            </a:xfrm>
            <a:prstGeom prst="rect">
              <a:avLst/>
            </a:prstGeom>
          </p:spPr>
          <p:txBody>
            <a:bodyPr lIns="0" tIns="0" rIns="0" bIns="0" rtlCol="0" anchor="t">
              <a:spAutoFit/>
            </a:bodyPr>
            <a:lstStyle/>
            <a:p>
              <a:pPr algn="l">
                <a:lnSpc>
                  <a:spcPts val="5159"/>
                </a:lnSpc>
              </a:pPr>
              <a:r>
                <a:rPr lang="en-US" sz="4299" b="1" dirty="0">
                  <a:solidFill>
                    <a:srgbClr val="384C7A"/>
                  </a:solidFill>
                  <a:latin typeface="Red Hat Display Bold"/>
                  <a:ea typeface="Red Hat Display Bold"/>
                  <a:cs typeface="Red Hat Display Bold"/>
                  <a:sym typeface="Red Hat Display Bold"/>
                </a:rPr>
                <a:t>2.3 Non-Functional Requirements</a:t>
              </a:r>
            </a:p>
            <a:p>
              <a:pPr marL="0" lvl="0" indent="0" algn="l">
                <a:lnSpc>
                  <a:spcPts val="5159"/>
                </a:lnSpc>
              </a:pPr>
              <a:endParaRPr lang="en-US" sz="4299" b="1" dirty="0">
                <a:solidFill>
                  <a:srgbClr val="384C7A"/>
                </a:solidFill>
                <a:latin typeface="Red Hat Display Bold"/>
                <a:ea typeface="Red Hat Display Bold"/>
                <a:cs typeface="Red Hat Display Bold"/>
                <a:sym typeface="Red Hat Display Bold"/>
              </a:endParaRPr>
            </a:p>
          </p:txBody>
        </p:sp>
        <p:sp>
          <p:nvSpPr>
            <p:cNvPr id="24" name="TextBox 24"/>
            <p:cNvSpPr txBox="1"/>
            <p:nvPr/>
          </p:nvSpPr>
          <p:spPr>
            <a:xfrm>
              <a:off x="0" y="1804419"/>
              <a:ext cx="13104525" cy="364702"/>
            </a:xfrm>
            <a:prstGeom prst="rect">
              <a:avLst/>
            </a:prstGeom>
          </p:spPr>
          <p:txBody>
            <a:bodyPr lIns="0" tIns="0" rIns="0" bIns="0" rtlCol="0" anchor="t">
              <a:spAutoFit/>
            </a:bodyPr>
            <a:lstStyle/>
            <a:p>
              <a:pPr marL="0" lvl="1" indent="0" algn="l">
                <a:lnSpc>
                  <a:spcPts val="2380"/>
                </a:lnSpc>
                <a:spcBef>
                  <a:spcPct val="0"/>
                </a:spcBef>
              </a:pPr>
              <a:endParaRPr/>
            </a:p>
          </p:txBody>
        </p:sp>
      </p:grpSp>
      <p:sp>
        <p:nvSpPr>
          <p:cNvPr id="25" name="TextBox 25"/>
          <p:cNvSpPr txBox="1"/>
          <p:nvPr/>
        </p:nvSpPr>
        <p:spPr>
          <a:xfrm>
            <a:off x="667982" y="4269248"/>
            <a:ext cx="2668738" cy="300275"/>
          </a:xfrm>
          <a:prstGeom prst="rect">
            <a:avLst/>
          </a:prstGeom>
        </p:spPr>
        <p:txBody>
          <a:bodyPr wrap="square" lIns="0" tIns="0" rIns="0" bIns="0" rtlCol="0" anchor="t">
            <a:spAutoFit/>
          </a:bodyPr>
          <a:lstStyle/>
          <a:p>
            <a:pPr marL="0" lvl="0" indent="0" algn="ctr">
              <a:lnSpc>
                <a:spcPts val="2165"/>
              </a:lnSpc>
              <a:spcBef>
                <a:spcPct val="0"/>
              </a:spcBef>
            </a:pPr>
            <a:r>
              <a:rPr lang="en-US" sz="2500" b="1" dirty="0">
                <a:solidFill>
                  <a:srgbClr val="1E1E1E"/>
                </a:solidFill>
                <a:latin typeface="Red Hat Display Bold"/>
                <a:ea typeface="Red Hat Display Bold"/>
                <a:cs typeface="Red Hat Display Bold"/>
                <a:sym typeface="Red Hat Display Bold"/>
              </a:rPr>
              <a:t>Number</a:t>
            </a:r>
          </a:p>
        </p:txBody>
      </p:sp>
      <p:sp>
        <p:nvSpPr>
          <p:cNvPr id="26" name="TextBox 26"/>
          <p:cNvSpPr txBox="1"/>
          <p:nvPr/>
        </p:nvSpPr>
        <p:spPr>
          <a:xfrm>
            <a:off x="1113800" y="6297128"/>
            <a:ext cx="1824100" cy="300275"/>
          </a:xfrm>
          <a:prstGeom prst="rect">
            <a:avLst/>
          </a:prstGeom>
        </p:spPr>
        <p:txBody>
          <a:bodyPr wrap="square" lIns="0" tIns="0" rIns="0" bIns="0" rtlCol="0" anchor="t">
            <a:spAutoFit/>
          </a:bodyPr>
          <a:lstStyle/>
          <a:p>
            <a:pPr marL="0" lvl="0" indent="0" algn="ctr">
              <a:lnSpc>
                <a:spcPts val="2165"/>
              </a:lnSpc>
              <a:spcBef>
                <a:spcPct val="0"/>
              </a:spcBef>
            </a:pPr>
            <a:r>
              <a:rPr lang="en-US" sz="2500" b="1" dirty="0">
                <a:solidFill>
                  <a:srgbClr val="1E1E1E"/>
                </a:solidFill>
                <a:latin typeface="Red Hat Display Bold"/>
                <a:ea typeface="Red Hat Display Bold"/>
                <a:cs typeface="Red Hat Display Bold"/>
                <a:sym typeface="Red Hat Display Bold"/>
              </a:rPr>
              <a:t>Description</a:t>
            </a:r>
          </a:p>
        </p:txBody>
      </p:sp>
      <p:sp>
        <p:nvSpPr>
          <p:cNvPr id="27" name="TextBox 27"/>
          <p:cNvSpPr txBox="1"/>
          <p:nvPr/>
        </p:nvSpPr>
        <p:spPr>
          <a:xfrm>
            <a:off x="1285472" y="8169222"/>
            <a:ext cx="1319466" cy="300275"/>
          </a:xfrm>
          <a:prstGeom prst="rect">
            <a:avLst/>
          </a:prstGeom>
        </p:spPr>
        <p:txBody>
          <a:bodyPr lIns="0" tIns="0" rIns="0" bIns="0" rtlCol="0" anchor="t">
            <a:spAutoFit/>
          </a:bodyPr>
          <a:lstStyle/>
          <a:p>
            <a:pPr marL="0" lvl="0" indent="0" algn="ctr">
              <a:lnSpc>
                <a:spcPts val="2165"/>
              </a:lnSpc>
              <a:spcBef>
                <a:spcPct val="0"/>
              </a:spcBef>
            </a:pPr>
            <a:r>
              <a:rPr lang="en-US" sz="2500" b="1" dirty="0">
                <a:solidFill>
                  <a:srgbClr val="1E1E1E"/>
                </a:solidFill>
                <a:latin typeface="Red Hat Display Bold"/>
                <a:ea typeface="Red Hat Display Bold"/>
                <a:cs typeface="Red Hat Display Bold"/>
                <a:sym typeface="Red Hat Display Bold"/>
              </a:rPr>
              <a:t>Notes</a:t>
            </a:r>
          </a:p>
        </p:txBody>
      </p:sp>
      <p:sp>
        <p:nvSpPr>
          <p:cNvPr id="28" name="TextBox 28"/>
          <p:cNvSpPr txBox="1"/>
          <p:nvPr/>
        </p:nvSpPr>
        <p:spPr>
          <a:xfrm>
            <a:off x="3245032" y="3739889"/>
            <a:ext cx="1976310" cy="863600"/>
          </a:xfrm>
          <a:prstGeom prst="rect">
            <a:avLst/>
          </a:prstGeom>
        </p:spPr>
        <p:txBody>
          <a:bodyPr lIns="0" tIns="0" rIns="0" bIns="0" rtlCol="0" anchor="t">
            <a:spAutoFit/>
          </a:bodyPr>
          <a:lstStyle/>
          <a:p>
            <a:pPr marL="0" lvl="1" indent="0" algn="ctr">
              <a:lnSpc>
                <a:spcPts val="7000"/>
              </a:lnSpc>
              <a:spcBef>
                <a:spcPct val="0"/>
              </a:spcBef>
            </a:pPr>
            <a:r>
              <a:rPr lang="en-US" sz="5000" dirty="0">
                <a:solidFill>
                  <a:srgbClr val="1E1E1E"/>
                </a:solidFill>
                <a:latin typeface="Titillium Web"/>
                <a:ea typeface="Titillium Web"/>
                <a:cs typeface="Titillium Web"/>
                <a:sym typeface="Titillium Web"/>
              </a:rPr>
              <a:t>1</a:t>
            </a:r>
          </a:p>
        </p:txBody>
      </p:sp>
      <p:sp>
        <p:nvSpPr>
          <p:cNvPr id="29" name="TextBox 29"/>
          <p:cNvSpPr txBox="1"/>
          <p:nvPr/>
        </p:nvSpPr>
        <p:spPr>
          <a:xfrm>
            <a:off x="3279103" y="5676179"/>
            <a:ext cx="1976310" cy="1189355"/>
          </a:xfrm>
          <a:prstGeom prst="rect">
            <a:avLst/>
          </a:prstGeom>
        </p:spPr>
        <p:txBody>
          <a:bodyPr lIns="0" tIns="0" rIns="0" bIns="0" rtlCol="0" anchor="t">
            <a:spAutoFit/>
          </a:bodyPr>
          <a:lstStyle/>
          <a:p>
            <a:pPr marL="0" lvl="1" indent="0" algn="l">
              <a:lnSpc>
                <a:spcPts val="3220"/>
              </a:lnSpc>
              <a:spcBef>
                <a:spcPct val="0"/>
              </a:spcBef>
            </a:pPr>
            <a:r>
              <a:rPr lang="en-US" sz="2300" dirty="0" err="1">
                <a:solidFill>
                  <a:srgbClr val="1E1E1E"/>
                </a:solidFill>
                <a:latin typeface="Titillium Web"/>
                <a:ea typeface="Titillium Web"/>
                <a:cs typeface="Titillium Web"/>
                <a:sym typeface="Titillium Web"/>
              </a:rPr>
              <a:t>Độ</a:t>
            </a:r>
            <a:r>
              <a:rPr lang="en-US" sz="2300" dirty="0">
                <a:solidFill>
                  <a:srgbClr val="1E1E1E"/>
                </a:solidFill>
                <a:latin typeface="Titillium Web"/>
                <a:ea typeface="Titillium Web"/>
                <a:cs typeface="Titillium Web"/>
                <a:sym typeface="Titillium Web"/>
              </a:rPr>
              <a:t> </a:t>
            </a:r>
            <a:r>
              <a:rPr lang="en-US" sz="2300" dirty="0" err="1">
                <a:solidFill>
                  <a:srgbClr val="1E1E1E"/>
                </a:solidFill>
                <a:latin typeface="Titillium Web"/>
                <a:ea typeface="Titillium Web"/>
                <a:cs typeface="Titillium Web"/>
                <a:sym typeface="Titillium Web"/>
              </a:rPr>
              <a:t>sáng</a:t>
            </a:r>
            <a:r>
              <a:rPr lang="en-US" sz="2300" dirty="0">
                <a:solidFill>
                  <a:srgbClr val="1E1E1E"/>
                </a:solidFill>
                <a:latin typeface="Titillium Web"/>
                <a:ea typeface="Titillium Web"/>
                <a:cs typeface="Titillium Web"/>
                <a:sym typeface="Titillium Web"/>
              </a:rPr>
              <a:t> </a:t>
            </a:r>
            <a:r>
              <a:rPr lang="en-US" sz="2300" dirty="0" err="1">
                <a:solidFill>
                  <a:srgbClr val="1E1E1E"/>
                </a:solidFill>
                <a:latin typeface="Titillium Web"/>
                <a:ea typeface="Titillium Web"/>
                <a:cs typeface="Titillium Web"/>
                <a:sym typeface="Titillium Web"/>
              </a:rPr>
              <a:t>cao</a:t>
            </a:r>
            <a:r>
              <a:rPr lang="en-US" sz="2300" dirty="0">
                <a:solidFill>
                  <a:srgbClr val="1E1E1E"/>
                </a:solidFill>
                <a:latin typeface="Titillium Web"/>
                <a:ea typeface="Titillium Web"/>
                <a:cs typeface="Titillium Web"/>
                <a:sym typeface="Titillium Web"/>
              </a:rPr>
              <a:t> </a:t>
            </a:r>
            <a:r>
              <a:rPr lang="en-US" sz="2300" dirty="0" err="1">
                <a:solidFill>
                  <a:srgbClr val="1E1E1E"/>
                </a:solidFill>
                <a:latin typeface="Titillium Web"/>
                <a:ea typeface="Titillium Web"/>
                <a:cs typeface="Titillium Web"/>
                <a:sym typeface="Titillium Web"/>
              </a:rPr>
              <a:t>và</a:t>
            </a:r>
            <a:r>
              <a:rPr lang="en-US" sz="2300" dirty="0">
                <a:solidFill>
                  <a:srgbClr val="1E1E1E"/>
                </a:solidFill>
                <a:latin typeface="Titillium Web"/>
                <a:ea typeface="Titillium Web"/>
                <a:cs typeface="Titillium Web"/>
                <a:sym typeface="Titillium Web"/>
              </a:rPr>
              <a:t> </a:t>
            </a:r>
            <a:r>
              <a:rPr lang="en-US" sz="2300" dirty="0" err="1">
                <a:solidFill>
                  <a:srgbClr val="1E1E1E"/>
                </a:solidFill>
                <a:latin typeface="Titillium Web"/>
                <a:ea typeface="Titillium Web"/>
                <a:cs typeface="Titillium Web"/>
                <a:sym typeface="Titillium Web"/>
              </a:rPr>
              <a:t>độ</a:t>
            </a:r>
            <a:r>
              <a:rPr lang="en-US" sz="2300" dirty="0">
                <a:solidFill>
                  <a:srgbClr val="1E1E1E"/>
                </a:solidFill>
                <a:latin typeface="Titillium Web"/>
                <a:ea typeface="Titillium Web"/>
                <a:cs typeface="Titillium Web"/>
                <a:sym typeface="Titillium Web"/>
              </a:rPr>
              <a:t> </a:t>
            </a:r>
            <a:r>
              <a:rPr lang="en-US" sz="2300" dirty="0" err="1">
                <a:solidFill>
                  <a:srgbClr val="1E1E1E"/>
                </a:solidFill>
                <a:latin typeface="Titillium Web"/>
                <a:ea typeface="Titillium Web"/>
                <a:cs typeface="Titillium Web"/>
                <a:sym typeface="Titillium Web"/>
              </a:rPr>
              <a:t>phân</a:t>
            </a:r>
            <a:r>
              <a:rPr lang="en-US" sz="2300" dirty="0">
                <a:solidFill>
                  <a:srgbClr val="1E1E1E"/>
                </a:solidFill>
                <a:latin typeface="Titillium Web"/>
                <a:ea typeface="Titillium Web"/>
                <a:cs typeface="Titillium Web"/>
                <a:sym typeface="Titillium Web"/>
              </a:rPr>
              <a:t> </a:t>
            </a:r>
            <a:r>
              <a:rPr lang="en-US" sz="2300" dirty="0" err="1">
                <a:solidFill>
                  <a:srgbClr val="1E1E1E"/>
                </a:solidFill>
                <a:latin typeface="Titillium Web"/>
                <a:ea typeface="Titillium Web"/>
                <a:cs typeface="Titillium Web"/>
                <a:sym typeface="Titillium Web"/>
              </a:rPr>
              <a:t>giải</a:t>
            </a:r>
            <a:r>
              <a:rPr lang="en-US" sz="2300" dirty="0">
                <a:solidFill>
                  <a:srgbClr val="1E1E1E"/>
                </a:solidFill>
                <a:latin typeface="Titillium Web"/>
                <a:ea typeface="Titillium Web"/>
                <a:cs typeface="Titillium Web"/>
                <a:sym typeface="Titillium Web"/>
              </a:rPr>
              <a:t> LCD </a:t>
            </a:r>
            <a:r>
              <a:rPr lang="en-US" sz="2300" dirty="0" err="1">
                <a:solidFill>
                  <a:srgbClr val="1E1E1E"/>
                </a:solidFill>
                <a:latin typeface="Titillium Web"/>
                <a:ea typeface="Titillium Web"/>
                <a:cs typeface="Titillium Web"/>
                <a:sym typeface="Titillium Web"/>
              </a:rPr>
              <a:t>rõ</a:t>
            </a:r>
            <a:r>
              <a:rPr lang="en-US" sz="2300" dirty="0">
                <a:solidFill>
                  <a:srgbClr val="1E1E1E"/>
                </a:solidFill>
                <a:latin typeface="Titillium Web"/>
                <a:ea typeface="Titillium Web"/>
                <a:cs typeface="Titillium Web"/>
                <a:sym typeface="Titillium Web"/>
              </a:rPr>
              <a:t> </a:t>
            </a:r>
            <a:r>
              <a:rPr lang="en-US" sz="2300" dirty="0" err="1">
                <a:solidFill>
                  <a:srgbClr val="1E1E1E"/>
                </a:solidFill>
                <a:latin typeface="Titillium Web"/>
                <a:ea typeface="Titillium Web"/>
                <a:cs typeface="Titillium Web"/>
                <a:sym typeface="Titillium Web"/>
              </a:rPr>
              <a:t>nét</a:t>
            </a:r>
            <a:endParaRPr lang="en-US" sz="2300" dirty="0">
              <a:solidFill>
                <a:srgbClr val="1E1E1E"/>
              </a:solidFill>
              <a:latin typeface="Titillium Web"/>
              <a:ea typeface="Titillium Web"/>
              <a:cs typeface="Titillium Web"/>
              <a:sym typeface="Titillium Web"/>
            </a:endParaRPr>
          </a:p>
        </p:txBody>
      </p:sp>
      <p:sp>
        <p:nvSpPr>
          <p:cNvPr id="30" name="TextBox 30"/>
          <p:cNvSpPr txBox="1"/>
          <p:nvPr/>
        </p:nvSpPr>
        <p:spPr>
          <a:xfrm>
            <a:off x="3234894" y="7587517"/>
            <a:ext cx="1976310" cy="1054100"/>
          </a:xfrm>
          <a:prstGeom prst="rect">
            <a:avLst/>
          </a:prstGeom>
        </p:spPr>
        <p:txBody>
          <a:bodyPr lIns="0" tIns="0" rIns="0" bIns="0" rtlCol="0" anchor="t">
            <a:spAutoFit/>
          </a:bodyPr>
          <a:lstStyle/>
          <a:p>
            <a:pPr marL="0" lvl="1" indent="0" algn="l">
              <a:lnSpc>
                <a:spcPts val="2800"/>
              </a:lnSpc>
              <a:spcBef>
                <a:spcPct val="0"/>
              </a:spcBef>
            </a:pPr>
            <a:r>
              <a:rPr lang="en-US" sz="2000" dirty="0" err="1">
                <a:solidFill>
                  <a:srgbClr val="1E1E1E"/>
                </a:solidFill>
                <a:latin typeface="Titillium Web"/>
                <a:ea typeface="Titillium Web"/>
                <a:cs typeface="Titillium Web"/>
                <a:sym typeface="Titillium Web"/>
              </a:rPr>
              <a:t>Người</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dùng</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có</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thể</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nhìn</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thời</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gian</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dễ</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dàng</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hơn</a:t>
            </a:r>
            <a:endParaRPr lang="en-US" sz="2000" dirty="0">
              <a:solidFill>
                <a:srgbClr val="1E1E1E"/>
              </a:solidFill>
              <a:latin typeface="Titillium Web"/>
              <a:ea typeface="Titillium Web"/>
              <a:cs typeface="Titillium Web"/>
              <a:sym typeface="Titillium Web"/>
            </a:endParaRPr>
          </a:p>
        </p:txBody>
      </p:sp>
      <p:sp>
        <p:nvSpPr>
          <p:cNvPr id="31" name="TextBox 31"/>
          <p:cNvSpPr txBox="1"/>
          <p:nvPr/>
        </p:nvSpPr>
        <p:spPr>
          <a:xfrm>
            <a:off x="5724041" y="3739889"/>
            <a:ext cx="1976310" cy="863600"/>
          </a:xfrm>
          <a:prstGeom prst="rect">
            <a:avLst/>
          </a:prstGeom>
        </p:spPr>
        <p:txBody>
          <a:bodyPr lIns="0" tIns="0" rIns="0" bIns="0" rtlCol="0" anchor="t">
            <a:spAutoFit/>
          </a:bodyPr>
          <a:lstStyle/>
          <a:p>
            <a:pPr marL="0" lvl="1" indent="0" algn="ctr">
              <a:lnSpc>
                <a:spcPts val="7000"/>
              </a:lnSpc>
              <a:spcBef>
                <a:spcPct val="0"/>
              </a:spcBef>
            </a:pPr>
            <a:r>
              <a:rPr lang="en-US" sz="5000">
                <a:solidFill>
                  <a:srgbClr val="1E1E1E"/>
                </a:solidFill>
                <a:latin typeface="Titillium Web"/>
                <a:ea typeface="Titillium Web"/>
                <a:cs typeface="Titillium Web"/>
                <a:sym typeface="Titillium Web"/>
              </a:rPr>
              <a:t>2</a:t>
            </a:r>
          </a:p>
        </p:txBody>
      </p:sp>
      <p:sp>
        <p:nvSpPr>
          <p:cNvPr id="32" name="TextBox 32"/>
          <p:cNvSpPr txBox="1"/>
          <p:nvPr/>
        </p:nvSpPr>
        <p:spPr>
          <a:xfrm>
            <a:off x="5718216" y="5781072"/>
            <a:ext cx="1976310" cy="389255"/>
          </a:xfrm>
          <a:prstGeom prst="rect">
            <a:avLst/>
          </a:prstGeom>
        </p:spPr>
        <p:txBody>
          <a:bodyPr lIns="0" tIns="0" rIns="0" bIns="0" rtlCol="0" anchor="t">
            <a:spAutoFit/>
          </a:bodyPr>
          <a:lstStyle/>
          <a:p>
            <a:pPr marL="0" lvl="1" indent="0" algn="l">
              <a:lnSpc>
                <a:spcPts val="3220"/>
              </a:lnSpc>
              <a:spcBef>
                <a:spcPct val="0"/>
              </a:spcBef>
            </a:pPr>
            <a:r>
              <a:rPr lang="en-US" sz="2300" dirty="0" err="1">
                <a:solidFill>
                  <a:srgbClr val="1E1E1E"/>
                </a:solidFill>
                <a:latin typeface="Titillium Web"/>
                <a:ea typeface="Titillium Web"/>
                <a:cs typeface="Titillium Web"/>
                <a:sym typeface="Titillium Web"/>
              </a:rPr>
              <a:t>Giá</a:t>
            </a:r>
            <a:r>
              <a:rPr lang="en-US" sz="2300" dirty="0">
                <a:solidFill>
                  <a:srgbClr val="1E1E1E"/>
                </a:solidFill>
                <a:latin typeface="Titillium Web"/>
                <a:ea typeface="Titillium Web"/>
                <a:cs typeface="Titillium Web"/>
                <a:sym typeface="Titillium Web"/>
              </a:rPr>
              <a:t> </a:t>
            </a:r>
            <a:r>
              <a:rPr lang="en-US" sz="2300" dirty="0" err="1">
                <a:solidFill>
                  <a:srgbClr val="1E1E1E"/>
                </a:solidFill>
                <a:latin typeface="Titillium Web"/>
                <a:ea typeface="Titillium Web"/>
                <a:cs typeface="Titillium Web"/>
                <a:sym typeface="Titillium Web"/>
              </a:rPr>
              <a:t>cả</a:t>
            </a:r>
            <a:endParaRPr lang="en-US" sz="2300" dirty="0">
              <a:solidFill>
                <a:srgbClr val="1E1E1E"/>
              </a:solidFill>
              <a:latin typeface="Titillium Web"/>
              <a:ea typeface="Titillium Web"/>
              <a:cs typeface="Titillium Web"/>
              <a:sym typeface="Titillium Web"/>
            </a:endParaRPr>
          </a:p>
        </p:txBody>
      </p:sp>
      <p:sp>
        <p:nvSpPr>
          <p:cNvPr id="33" name="TextBox 33"/>
          <p:cNvSpPr txBox="1"/>
          <p:nvPr/>
        </p:nvSpPr>
        <p:spPr>
          <a:xfrm>
            <a:off x="5727740" y="7684764"/>
            <a:ext cx="1976310" cy="701675"/>
          </a:xfrm>
          <a:prstGeom prst="rect">
            <a:avLst/>
          </a:prstGeom>
        </p:spPr>
        <p:txBody>
          <a:bodyPr lIns="0" tIns="0" rIns="0" bIns="0" rtlCol="0" anchor="t">
            <a:spAutoFit/>
          </a:bodyPr>
          <a:lstStyle/>
          <a:p>
            <a:pPr marL="0" lvl="1" indent="0" algn="l">
              <a:lnSpc>
                <a:spcPts val="2800"/>
              </a:lnSpc>
              <a:spcBef>
                <a:spcPct val="0"/>
              </a:spcBef>
            </a:pPr>
            <a:r>
              <a:rPr lang="en-US" sz="2000" dirty="0">
                <a:solidFill>
                  <a:srgbClr val="1E1E1E"/>
                </a:solidFill>
                <a:latin typeface="Titillium Web"/>
                <a:ea typeface="Titillium Web"/>
                <a:cs typeface="Titillium Web"/>
                <a:sym typeface="Titillium Web"/>
              </a:rPr>
              <a:t>200.000-300.000 VND</a:t>
            </a:r>
          </a:p>
        </p:txBody>
      </p:sp>
      <p:sp>
        <p:nvSpPr>
          <p:cNvPr id="34" name="TextBox 34"/>
          <p:cNvSpPr txBox="1"/>
          <p:nvPr/>
        </p:nvSpPr>
        <p:spPr>
          <a:xfrm>
            <a:off x="8203049" y="3739889"/>
            <a:ext cx="1976310" cy="863600"/>
          </a:xfrm>
          <a:prstGeom prst="rect">
            <a:avLst/>
          </a:prstGeom>
        </p:spPr>
        <p:txBody>
          <a:bodyPr lIns="0" tIns="0" rIns="0" bIns="0" rtlCol="0" anchor="t">
            <a:spAutoFit/>
          </a:bodyPr>
          <a:lstStyle/>
          <a:p>
            <a:pPr marL="0" lvl="1" indent="0" algn="ctr">
              <a:lnSpc>
                <a:spcPts val="7000"/>
              </a:lnSpc>
              <a:spcBef>
                <a:spcPct val="0"/>
              </a:spcBef>
            </a:pPr>
            <a:r>
              <a:rPr lang="en-US" sz="5000">
                <a:solidFill>
                  <a:srgbClr val="1E1E1E"/>
                </a:solidFill>
                <a:latin typeface="Titillium Web"/>
                <a:ea typeface="Titillium Web"/>
                <a:cs typeface="Titillium Web"/>
                <a:sym typeface="Titillium Web"/>
              </a:rPr>
              <a:t>2</a:t>
            </a:r>
          </a:p>
        </p:txBody>
      </p:sp>
      <p:sp>
        <p:nvSpPr>
          <p:cNvPr id="35" name="TextBox 35"/>
          <p:cNvSpPr txBox="1"/>
          <p:nvPr/>
        </p:nvSpPr>
        <p:spPr>
          <a:xfrm>
            <a:off x="8122220" y="5781072"/>
            <a:ext cx="1976310" cy="789305"/>
          </a:xfrm>
          <a:prstGeom prst="rect">
            <a:avLst/>
          </a:prstGeom>
        </p:spPr>
        <p:txBody>
          <a:bodyPr lIns="0" tIns="0" rIns="0" bIns="0" rtlCol="0" anchor="t">
            <a:spAutoFit/>
          </a:bodyPr>
          <a:lstStyle/>
          <a:p>
            <a:pPr marL="0" lvl="1" indent="0" algn="l">
              <a:lnSpc>
                <a:spcPts val="3220"/>
              </a:lnSpc>
              <a:spcBef>
                <a:spcPct val="0"/>
              </a:spcBef>
            </a:pPr>
            <a:r>
              <a:rPr lang="en-US" sz="2300">
                <a:solidFill>
                  <a:srgbClr val="1E1E1E"/>
                </a:solidFill>
                <a:latin typeface="Titillium Web"/>
                <a:ea typeface="Titillium Web"/>
                <a:cs typeface="Titillium Web"/>
                <a:sym typeface="Titillium Web"/>
              </a:rPr>
              <a:t>Thiết kế gọn nhẹ</a:t>
            </a:r>
          </a:p>
        </p:txBody>
      </p:sp>
      <p:sp>
        <p:nvSpPr>
          <p:cNvPr id="36" name="TextBox 36"/>
          <p:cNvSpPr txBox="1"/>
          <p:nvPr/>
        </p:nvSpPr>
        <p:spPr>
          <a:xfrm>
            <a:off x="8123150" y="7386314"/>
            <a:ext cx="2227659" cy="1406525"/>
          </a:xfrm>
          <a:prstGeom prst="rect">
            <a:avLst/>
          </a:prstGeom>
        </p:spPr>
        <p:txBody>
          <a:bodyPr lIns="0" tIns="0" rIns="0" bIns="0" rtlCol="0" anchor="t">
            <a:spAutoFit/>
          </a:bodyPr>
          <a:lstStyle/>
          <a:p>
            <a:pPr marL="0" lvl="1" indent="0" algn="l">
              <a:lnSpc>
                <a:spcPts val="2800"/>
              </a:lnSpc>
              <a:spcBef>
                <a:spcPct val="0"/>
              </a:spcBef>
            </a:pPr>
            <a:r>
              <a:rPr lang="en-US" sz="2000" dirty="0" err="1">
                <a:solidFill>
                  <a:srgbClr val="1E1E1E"/>
                </a:solidFill>
                <a:latin typeface="Titillium Web"/>
                <a:ea typeface="Titillium Web"/>
                <a:cs typeface="Titillium Web"/>
                <a:sym typeface="Titillium Web"/>
              </a:rPr>
              <a:t>Người</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dùng</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dễ</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cầm</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nắm</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và</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tiện</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lợi</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để</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mang</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đi</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mọi</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nơi</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khối</a:t>
            </a:r>
            <a:r>
              <a:rPr lang="en-US" sz="2000" dirty="0">
                <a:solidFill>
                  <a:srgbClr val="1E1E1E"/>
                </a:solidFill>
                <a:latin typeface="Titillium Web"/>
                <a:ea typeface="Titillium Web"/>
                <a:cs typeface="Titillium Web"/>
                <a:sym typeface="Titillium Web"/>
              </a:rPr>
              <a:t> </a:t>
            </a:r>
            <a:r>
              <a:rPr lang="en-US" sz="2000" dirty="0" err="1">
                <a:solidFill>
                  <a:srgbClr val="1E1E1E"/>
                </a:solidFill>
                <a:latin typeface="Titillium Web"/>
                <a:ea typeface="Titillium Web"/>
                <a:cs typeface="Titillium Web"/>
                <a:sym typeface="Titillium Web"/>
              </a:rPr>
              <a:t>lượng</a:t>
            </a:r>
            <a:r>
              <a:rPr lang="en-US" sz="2000" dirty="0">
                <a:solidFill>
                  <a:srgbClr val="1E1E1E"/>
                </a:solidFill>
                <a:latin typeface="Titillium Web"/>
                <a:ea typeface="Titillium Web"/>
                <a:cs typeface="Titillium Web"/>
                <a:sym typeface="Titillium Web"/>
              </a:rPr>
              <a:t> &lt; 1kg</a:t>
            </a:r>
          </a:p>
        </p:txBody>
      </p:sp>
      <p:sp>
        <p:nvSpPr>
          <p:cNvPr id="37" name="TextBox 37"/>
          <p:cNvSpPr txBox="1"/>
          <p:nvPr/>
        </p:nvSpPr>
        <p:spPr>
          <a:xfrm>
            <a:off x="10682058" y="3739889"/>
            <a:ext cx="1976310" cy="863600"/>
          </a:xfrm>
          <a:prstGeom prst="rect">
            <a:avLst/>
          </a:prstGeom>
        </p:spPr>
        <p:txBody>
          <a:bodyPr lIns="0" tIns="0" rIns="0" bIns="0" rtlCol="0" anchor="t">
            <a:spAutoFit/>
          </a:bodyPr>
          <a:lstStyle/>
          <a:p>
            <a:pPr marL="0" lvl="1" indent="0" algn="ctr">
              <a:lnSpc>
                <a:spcPts val="7000"/>
              </a:lnSpc>
              <a:spcBef>
                <a:spcPct val="0"/>
              </a:spcBef>
            </a:pPr>
            <a:r>
              <a:rPr lang="en-US" sz="5000">
                <a:solidFill>
                  <a:srgbClr val="1E1E1E"/>
                </a:solidFill>
                <a:latin typeface="Titillium Web"/>
                <a:ea typeface="Titillium Web"/>
                <a:cs typeface="Titillium Web"/>
                <a:sym typeface="Titillium Web"/>
              </a:rPr>
              <a:t>4</a:t>
            </a:r>
          </a:p>
        </p:txBody>
      </p:sp>
      <p:sp>
        <p:nvSpPr>
          <p:cNvPr id="38" name="TextBox 38"/>
          <p:cNvSpPr txBox="1"/>
          <p:nvPr/>
        </p:nvSpPr>
        <p:spPr>
          <a:xfrm>
            <a:off x="10601229" y="5781072"/>
            <a:ext cx="1976310" cy="789305"/>
          </a:xfrm>
          <a:prstGeom prst="rect">
            <a:avLst/>
          </a:prstGeom>
        </p:spPr>
        <p:txBody>
          <a:bodyPr lIns="0" tIns="0" rIns="0" bIns="0" rtlCol="0" anchor="t">
            <a:spAutoFit/>
          </a:bodyPr>
          <a:lstStyle/>
          <a:p>
            <a:pPr marL="0" lvl="1" indent="0" algn="l">
              <a:lnSpc>
                <a:spcPts val="3220"/>
              </a:lnSpc>
              <a:spcBef>
                <a:spcPct val="0"/>
              </a:spcBef>
            </a:pPr>
            <a:r>
              <a:rPr lang="en-US" sz="2300">
                <a:solidFill>
                  <a:srgbClr val="1E1E1E"/>
                </a:solidFill>
                <a:latin typeface="Titillium Web"/>
                <a:ea typeface="Titillium Web"/>
                <a:cs typeface="Titillium Web"/>
                <a:sym typeface="Titillium Web"/>
              </a:rPr>
              <a:t>Tiết kiệm năng lượng</a:t>
            </a:r>
          </a:p>
        </p:txBody>
      </p:sp>
      <p:sp>
        <p:nvSpPr>
          <p:cNvPr id="39" name="TextBox 39"/>
          <p:cNvSpPr txBox="1"/>
          <p:nvPr/>
        </p:nvSpPr>
        <p:spPr>
          <a:xfrm>
            <a:off x="10773608" y="7684764"/>
            <a:ext cx="1976310" cy="701675"/>
          </a:xfrm>
          <a:prstGeom prst="rect">
            <a:avLst/>
          </a:prstGeom>
        </p:spPr>
        <p:txBody>
          <a:bodyPr lIns="0" tIns="0" rIns="0" bIns="0" rtlCol="0" anchor="t">
            <a:spAutoFit/>
          </a:bodyPr>
          <a:lstStyle/>
          <a:p>
            <a:pPr marL="0" lvl="1" indent="0" algn="l">
              <a:lnSpc>
                <a:spcPts val="2800"/>
              </a:lnSpc>
              <a:spcBef>
                <a:spcPct val="0"/>
              </a:spcBef>
            </a:pPr>
            <a:r>
              <a:rPr lang="en-US" sz="2000">
                <a:solidFill>
                  <a:srgbClr val="1E1E1E"/>
                </a:solidFill>
                <a:latin typeface="Titillium Web"/>
                <a:ea typeface="Titillium Web"/>
                <a:cs typeface="Titillium Web"/>
                <a:sym typeface="Titillium Web"/>
              </a:rPr>
              <a:t>Nguồn DC không quá lớn (từ 5-9V)</a:t>
            </a:r>
          </a:p>
        </p:txBody>
      </p:sp>
      <p:sp>
        <p:nvSpPr>
          <p:cNvPr id="40" name="TextBox 40"/>
          <p:cNvSpPr txBox="1"/>
          <p:nvPr/>
        </p:nvSpPr>
        <p:spPr>
          <a:xfrm>
            <a:off x="13161066" y="3739889"/>
            <a:ext cx="1976310" cy="863600"/>
          </a:xfrm>
          <a:prstGeom prst="rect">
            <a:avLst/>
          </a:prstGeom>
        </p:spPr>
        <p:txBody>
          <a:bodyPr lIns="0" tIns="0" rIns="0" bIns="0" rtlCol="0" anchor="t">
            <a:spAutoFit/>
          </a:bodyPr>
          <a:lstStyle/>
          <a:p>
            <a:pPr marL="0" lvl="1" indent="0" algn="ctr">
              <a:lnSpc>
                <a:spcPts val="7000"/>
              </a:lnSpc>
              <a:spcBef>
                <a:spcPct val="0"/>
              </a:spcBef>
            </a:pPr>
            <a:r>
              <a:rPr lang="en-US" sz="5000">
                <a:solidFill>
                  <a:srgbClr val="1E1E1E"/>
                </a:solidFill>
                <a:latin typeface="Titillium Web"/>
                <a:ea typeface="Titillium Web"/>
                <a:cs typeface="Titillium Web"/>
                <a:sym typeface="Titillium Web"/>
              </a:rPr>
              <a:t>5</a:t>
            </a:r>
          </a:p>
        </p:txBody>
      </p:sp>
      <p:sp>
        <p:nvSpPr>
          <p:cNvPr id="41" name="TextBox 41"/>
          <p:cNvSpPr txBox="1"/>
          <p:nvPr/>
        </p:nvSpPr>
        <p:spPr>
          <a:xfrm>
            <a:off x="13080237" y="5781072"/>
            <a:ext cx="1976310" cy="789305"/>
          </a:xfrm>
          <a:prstGeom prst="rect">
            <a:avLst/>
          </a:prstGeom>
        </p:spPr>
        <p:txBody>
          <a:bodyPr lIns="0" tIns="0" rIns="0" bIns="0" rtlCol="0" anchor="t">
            <a:spAutoFit/>
          </a:bodyPr>
          <a:lstStyle/>
          <a:p>
            <a:pPr marL="0" lvl="1" indent="0" algn="l">
              <a:lnSpc>
                <a:spcPts val="3220"/>
              </a:lnSpc>
              <a:spcBef>
                <a:spcPct val="0"/>
              </a:spcBef>
            </a:pPr>
            <a:r>
              <a:rPr lang="en-US" sz="2300" dirty="0" err="1">
                <a:solidFill>
                  <a:srgbClr val="1E1E1E"/>
                </a:solidFill>
                <a:latin typeface="Titillium Web"/>
                <a:ea typeface="Titillium Web"/>
                <a:cs typeface="Titillium Web"/>
                <a:sym typeface="Titillium Web"/>
              </a:rPr>
              <a:t>Vỏ</a:t>
            </a:r>
            <a:r>
              <a:rPr lang="en-US" sz="2300" dirty="0">
                <a:solidFill>
                  <a:srgbClr val="1E1E1E"/>
                </a:solidFill>
                <a:latin typeface="Titillium Web"/>
                <a:ea typeface="Titillium Web"/>
                <a:cs typeface="Titillium Web"/>
                <a:sym typeface="Titillium Web"/>
              </a:rPr>
              <a:t> case </a:t>
            </a:r>
            <a:r>
              <a:rPr lang="en-US" sz="2300" dirty="0" err="1">
                <a:solidFill>
                  <a:srgbClr val="1E1E1E"/>
                </a:solidFill>
                <a:latin typeface="Titillium Web"/>
                <a:ea typeface="Titillium Web"/>
                <a:cs typeface="Titillium Web"/>
                <a:sym typeface="Titillium Web"/>
              </a:rPr>
              <a:t>bền</a:t>
            </a:r>
            <a:r>
              <a:rPr lang="en-US" sz="2300" dirty="0">
                <a:solidFill>
                  <a:srgbClr val="1E1E1E"/>
                </a:solidFill>
                <a:latin typeface="Titillium Web"/>
                <a:ea typeface="Titillium Web"/>
                <a:cs typeface="Titillium Web"/>
                <a:sym typeface="Titillium Web"/>
              </a:rPr>
              <a:t>, </a:t>
            </a:r>
            <a:r>
              <a:rPr lang="en-US" sz="2300" dirty="0" err="1">
                <a:solidFill>
                  <a:srgbClr val="1E1E1E"/>
                </a:solidFill>
                <a:latin typeface="Titillium Web"/>
                <a:ea typeface="Titillium Web"/>
                <a:cs typeface="Titillium Web"/>
                <a:sym typeface="Titillium Web"/>
              </a:rPr>
              <a:t>chống</a:t>
            </a:r>
            <a:r>
              <a:rPr lang="en-US" sz="2300" dirty="0">
                <a:solidFill>
                  <a:srgbClr val="1E1E1E"/>
                </a:solidFill>
                <a:latin typeface="Titillium Web"/>
                <a:ea typeface="Titillium Web"/>
                <a:cs typeface="Titillium Web"/>
                <a:sym typeface="Titillium Web"/>
              </a:rPr>
              <a:t> </a:t>
            </a:r>
            <a:r>
              <a:rPr lang="en-US" sz="2300" dirty="0" err="1">
                <a:solidFill>
                  <a:srgbClr val="1E1E1E"/>
                </a:solidFill>
                <a:latin typeface="Titillium Web"/>
                <a:ea typeface="Titillium Web"/>
                <a:cs typeface="Titillium Web"/>
                <a:sym typeface="Titillium Web"/>
              </a:rPr>
              <a:t>va</a:t>
            </a:r>
            <a:r>
              <a:rPr lang="en-US" sz="2300" dirty="0">
                <a:solidFill>
                  <a:srgbClr val="1E1E1E"/>
                </a:solidFill>
                <a:latin typeface="Titillium Web"/>
                <a:ea typeface="Titillium Web"/>
                <a:cs typeface="Titillium Web"/>
                <a:sym typeface="Titillium Web"/>
              </a:rPr>
              <a:t> </a:t>
            </a:r>
            <a:r>
              <a:rPr lang="en-US" sz="2300" dirty="0" err="1">
                <a:solidFill>
                  <a:srgbClr val="1E1E1E"/>
                </a:solidFill>
                <a:latin typeface="Titillium Web"/>
                <a:ea typeface="Titillium Web"/>
                <a:cs typeface="Titillium Web"/>
                <a:sym typeface="Titillium Web"/>
              </a:rPr>
              <a:t>đập</a:t>
            </a:r>
            <a:endParaRPr lang="en-US" sz="2300" dirty="0">
              <a:solidFill>
                <a:srgbClr val="1E1E1E"/>
              </a:solidFill>
              <a:latin typeface="Titillium Web"/>
              <a:ea typeface="Titillium Web"/>
              <a:cs typeface="Titillium Web"/>
              <a:sym typeface="Titillium Web"/>
            </a:endParaRPr>
          </a:p>
        </p:txBody>
      </p:sp>
      <p:sp>
        <p:nvSpPr>
          <p:cNvPr id="42" name="TextBox 42"/>
          <p:cNvSpPr txBox="1"/>
          <p:nvPr/>
        </p:nvSpPr>
        <p:spPr>
          <a:xfrm>
            <a:off x="13166892" y="7669005"/>
            <a:ext cx="1976310" cy="1054100"/>
          </a:xfrm>
          <a:prstGeom prst="rect">
            <a:avLst/>
          </a:prstGeom>
        </p:spPr>
        <p:txBody>
          <a:bodyPr lIns="0" tIns="0" rIns="0" bIns="0" rtlCol="0" anchor="t">
            <a:spAutoFit/>
          </a:bodyPr>
          <a:lstStyle/>
          <a:p>
            <a:pPr marL="0" lvl="1" indent="0" algn="l">
              <a:lnSpc>
                <a:spcPts val="2800"/>
              </a:lnSpc>
              <a:spcBef>
                <a:spcPct val="0"/>
              </a:spcBef>
            </a:pPr>
            <a:r>
              <a:rPr lang="en-US" sz="2000">
                <a:solidFill>
                  <a:srgbClr val="1E1E1E"/>
                </a:solidFill>
                <a:latin typeface="Titillium Web"/>
                <a:ea typeface="Titillium Web"/>
                <a:cs typeface="Titillium Web"/>
                <a:sym typeface="Titillium Web"/>
              </a:rPr>
              <a:t>Đảm bảo sản phẩm ít hư hỏng khi rơi</a:t>
            </a:r>
          </a:p>
        </p:txBody>
      </p:sp>
      <p:sp>
        <p:nvSpPr>
          <p:cNvPr id="43" name="TextBox 43"/>
          <p:cNvSpPr txBox="1"/>
          <p:nvPr/>
        </p:nvSpPr>
        <p:spPr>
          <a:xfrm>
            <a:off x="15643708" y="3764174"/>
            <a:ext cx="1976310" cy="863600"/>
          </a:xfrm>
          <a:prstGeom prst="rect">
            <a:avLst/>
          </a:prstGeom>
        </p:spPr>
        <p:txBody>
          <a:bodyPr lIns="0" tIns="0" rIns="0" bIns="0" rtlCol="0" anchor="t">
            <a:spAutoFit/>
          </a:bodyPr>
          <a:lstStyle/>
          <a:p>
            <a:pPr marL="0" lvl="1" indent="0" algn="ctr">
              <a:lnSpc>
                <a:spcPts val="7000"/>
              </a:lnSpc>
              <a:spcBef>
                <a:spcPct val="0"/>
              </a:spcBef>
            </a:pPr>
            <a:r>
              <a:rPr lang="en-US" sz="5000">
                <a:solidFill>
                  <a:srgbClr val="1E1E1E"/>
                </a:solidFill>
                <a:latin typeface="Titillium Web"/>
                <a:ea typeface="Titillium Web"/>
                <a:cs typeface="Titillium Web"/>
                <a:sym typeface="Titillium Web"/>
              </a:rPr>
              <a:t>6</a:t>
            </a:r>
          </a:p>
        </p:txBody>
      </p:sp>
      <p:sp>
        <p:nvSpPr>
          <p:cNvPr id="44" name="TextBox 44"/>
          <p:cNvSpPr txBox="1"/>
          <p:nvPr/>
        </p:nvSpPr>
        <p:spPr>
          <a:xfrm>
            <a:off x="15573001" y="5796353"/>
            <a:ext cx="1976310" cy="396262"/>
          </a:xfrm>
          <a:prstGeom prst="rect">
            <a:avLst/>
          </a:prstGeom>
        </p:spPr>
        <p:txBody>
          <a:bodyPr lIns="0" tIns="0" rIns="0" bIns="0" rtlCol="0" anchor="t">
            <a:spAutoFit/>
          </a:bodyPr>
          <a:lstStyle/>
          <a:p>
            <a:pPr marL="0" lvl="1" indent="0" algn="l">
              <a:lnSpc>
                <a:spcPts val="3220"/>
              </a:lnSpc>
              <a:spcBef>
                <a:spcPct val="0"/>
              </a:spcBef>
            </a:pPr>
            <a:r>
              <a:rPr lang="vi-VN" sz="2300" dirty="0">
                <a:solidFill>
                  <a:srgbClr val="1E1E1E"/>
                </a:solidFill>
                <a:latin typeface="Titillium Web"/>
                <a:ea typeface="Titillium Web"/>
                <a:cs typeface="Titillium Web"/>
                <a:sym typeface="Titillium Web"/>
              </a:rPr>
              <a:t>Công suất thấp</a:t>
            </a:r>
            <a:endParaRPr lang="en-US" sz="2300" dirty="0">
              <a:solidFill>
                <a:srgbClr val="1E1E1E"/>
              </a:solidFill>
              <a:latin typeface="Titillium Web"/>
              <a:ea typeface="Titillium Web"/>
              <a:cs typeface="Titillium Web"/>
              <a:sym typeface="Titillium Web"/>
            </a:endParaRPr>
          </a:p>
        </p:txBody>
      </p:sp>
      <p:sp>
        <p:nvSpPr>
          <p:cNvPr id="45" name="TextBox 45"/>
          <p:cNvSpPr txBox="1"/>
          <p:nvPr/>
        </p:nvSpPr>
        <p:spPr>
          <a:xfrm>
            <a:off x="15876436" y="7856214"/>
            <a:ext cx="1976310" cy="349250"/>
          </a:xfrm>
          <a:prstGeom prst="rect">
            <a:avLst/>
          </a:prstGeom>
        </p:spPr>
        <p:txBody>
          <a:bodyPr lIns="0" tIns="0" rIns="0" bIns="0" rtlCol="0" anchor="t">
            <a:spAutoFit/>
          </a:bodyPr>
          <a:lstStyle/>
          <a:p>
            <a:pPr marL="0" lvl="1" indent="0" algn="l">
              <a:lnSpc>
                <a:spcPts val="2800"/>
              </a:lnSpc>
              <a:spcBef>
                <a:spcPct val="0"/>
              </a:spcBef>
            </a:pPr>
            <a:r>
              <a:rPr lang="en-US" sz="2000">
                <a:solidFill>
                  <a:srgbClr val="1E1E1E"/>
                </a:solidFill>
                <a:latin typeface="Titillium Web"/>
                <a:ea typeface="Titillium Web"/>
                <a:cs typeface="Titillium Web"/>
                <a:sym typeface="Titillium Web"/>
              </a:rPr>
              <a:t>Dưới 10W</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heel(1)">
                                      <p:cBhvr>
                                        <p:cTn id="7" dur="2000"/>
                                        <p:tgtEl>
                                          <p:spTgt spid="22"/>
                                        </p:tgtEl>
                                      </p:cBhvr>
                                    </p:animEffect>
                                  </p:childTnLst>
                                </p:cTn>
                              </p:par>
                              <p:par>
                                <p:cTn id="8" presetID="21" presetClass="entr" presetSubtype="1"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heel(1)">
                                      <p:cBhvr>
                                        <p:cTn id="10" dur="20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500"/>
                                        <p:tgtEl>
                                          <p:spTgt spid="3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500"/>
                                        <p:tgtEl>
                                          <p:spTgt spid="3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fade">
                                      <p:cBhvr>
                                        <p:cTn id="99" dur="500"/>
                                        <p:tgtEl>
                                          <p:spTgt spid="3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fade">
                                      <p:cBhvr>
                                        <p:cTn id="105" dur="500"/>
                                        <p:tgtEl>
                                          <p:spTgt spid="3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fade">
                                      <p:cBhvr>
                                        <p:cTn id="108" dur="500"/>
                                        <p:tgtEl>
                                          <p:spTgt spid="3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9"/>
                                        </p:tgtEl>
                                        <p:attrNameLst>
                                          <p:attrName>style.visibility</p:attrName>
                                        </p:attrNameLst>
                                      </p:cBhvr>
                                      <p:to>
                                        <p:strVal val="visible"/>
                                      </p:to>
                                    </p:set>
                                    <p:animEffect transition="in" filter="fade">
                                      <p:cBhvr>
                                        <p:cTn id="111" dur="500"/>
                                        <p:tgtEl>
                                          <p:spTgt spid="3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0"/>
                                        </p:tgtEl>
                                        <p:attrNameLst>
                                          <p:attrName>style.visibility</p:attrName>
                                        </p:attrNameLst>
                                      </p:cBhvr>
                                      <p:to>
                                        <p:strVal val="visible"/>
                                      </p:to>
                                    </p:set>
                                    <p:animEffect transition="in" filter="fade">
                                      <p:cBhvr>
                                        <p:cTn id="114" dur="500"/>
                                        <p:tgtEl>
                                          <p:spTgt spid="4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fade">
                                      <p:cBhvr>
                                        <p:cTn id="123" dur="500"/>
                                        <p:tgtEl>
                                          <p:spTgt spid="4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4"/>
                                        </p:tgtEl>
                                        <p:attrNameLst>
                                          <p:attrName>style.visibility</p:attrName>
                                        </p:attrNameLst>
                                      </p:cBhvr>
                                      <p:to>
                                        <p:strVal val="visible"/>
                                      </p:to>
                                    </p:set>
                                    <p:animEffect transition="in" filter="fade">
                                      <p:cBhvr>
                                        <p:cTn id="126" dur="500"/>
                                        <p:tgtEl>
                                          <p:spTgt spid="4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5"/>
                                        </p:tgtEl>
                                        <p:attrNameLst>
                                          <p:attrName>style.visibility</p:attrName>
                                        </p:attrNameLst>
                                      </p:cBhvr>
                                      <p:to>
                                        <p:strVal val="visible"/>
                                      </p:to>
                                    </p:set>
                                    <p:animEffect transition="in" filter="fade">
                                      <p:cBhvr>
                                        <p:cTn id="12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00000" flipH="1">
            <a:off x="-655876" y="655876"/>
            <a:ext cx="2623506" cy="1311753"/>
          </a:xfrm>
          <a:custGeom>
            <a:avLst/>
            <a:gdLst/>
            <a:ahLst/>
            <a:cxnLst/>
            <a:rect l="l" t="t" r="r" b="b"/>
            <a:pathLst>
              <a:path w="2623506" h="1311753">
                <a:moveTo>
                  <a:pt x="2623505" y="0"/>
                </a:moveTo>
                <a:lnTo>
                  <a:pt x="0" y="0"/>
                </a:lnTo>
                <a:lnTo>
                  <a:pt x="0" y="1311753"/>
                </a:lnTo>
                <a:lnTo>
                  <a:pt x="2623505" y="1311753"/>
                </a:lnTo>
                <a:lnTo>
                  <a:pt x="2623505"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357200" y="2889163"/>
            <a:ext cx="3878354" cy="1896576"/>
            <a:chOff x="0" y="0"/>
            <a:chExt cx="1357375" cy="663778"/>
          </a:xfrm>
        </p:grpSpPr>
        <p:sp>
          <p:nvSpPr>
            <p:cNvPr id="5" name="Freeform 5"/>
            <p:cNvSpPr/>
            <p:nvPr/>
          </p:nvSpPr>
          <p:spPr>
            <a:xfrm>
              <a:off x="0" y="0"/>
              <a:ext cx="1357375" cy="663778"/>
            </a:xfrm>
            <a:custGeom>
              <a:avLst/>
              <a:gdLst/>
              <a:ahLst/>
              <a:cxnLst/>
              <a:rect l="l" t="t" r="r" b="b"/>
              <a:pathLst>
                <a:path w="1357375" h="663778">
                  <a:moveTo>
                    <a:pt x="0" y="0"/>
                  </a:moveTo>
                  <a:lnTo>
                    <a:pt x="1357375" y="0"/>
                  </a:lnTo>
                  <a:lnTo>
                    <a:pt x="1357375" y="663778"/>
                  </a:lnTo>
                  <a:lnTo>
                    <a:pt x="0" y="663778"/>
                  </a:lnTo>
                  <a:close/>
                </a:path>
              </a:pathLst>
            </a:custGeom>
            <a:blipFill>
              <a:blip r:embed="rId4"/>
              <a:stretch>
                <a:fillRect t="-52246" b="-52246"/>
              </a:stretch>
            </a:blipFill>
          </p:spPr>
        </p:sp>
      </p:grpSp>
      <p:grpSp>
        <p:nvGrpSpPr>
          <p:cNvPr id="6" name="Group 6"/>
          <p:cNvGrpSpPr/>
          <p:nvPr/>
        </p:nvGrpSpPr>
        <p:grpSpPr>
          <a:xfrm>
            <a:off x="7126460" y="2889163"/>
            <a:ext cx="3878354" cy="1896576"/>
            <a:chOff x="0" y="0"/>
            <a:chExt cx="1357375" cy="663778"/>
          </a:xfrm>
        </p:grpSpPr>
        <p:sp>
          <p:nvSpPr>
            <p:cNvPr id="7" name="Freeform 7"/>
            <p:cNvSpPr/>
            <p:nvPr/>
          </p:nvSpPr>
          <p:spPr>
            <a:xfrm>
              <a:off x="0" y="0"/>
              <a:ext cx="1357375" cy="663778"/>
            </a:xfrm>
            <a:custGeom>
              <a:avLst/>
              <a:gdLst/>
              <a:ahLst/>
              <a:cxnLst/>
              <a:rect l="l" t="t" r="r" b="b"/>
              <a:pathLst>
                <a:path w="1357375" h="663778">
                  <a:moveTo>
                    <a:pt x="0" y="0"/>
                  </a:moveTo>
                  <a:lnTo>
                    <a:pt x="1357375" y="0"/>
                  </a:lnTo>
                  <a:lnTo>
                    <a:pt x="1357375" y="663778"/>
                  </a:lnTo>
                  <a:lnTo>
                    <a:pt x="0" y="663778"/>
                  </a:lnTo>
                  <a:close/>
                </a:path>
              </a:pathLst>
            </a:custGeom>
            <a:blipFill>
              <a:blip r:embed="rId5"/>
              <a:stretch>
                <a:fillRect t="-15370" b="-89122"/>
              </a:stretch>
            </a:blipFill>
          </p:spPr>
        </p:sp>
      </p:grpSp>
      <p:grpSp>
        <p:nvGrpSpPr>
          <p:cNvPr id="8" name="Group 8"/>
          <p:cNvGrpSpPr/>
          <p:nvPr/>
        </p:nvGrpSpPr>
        <p:grpSpPr>
          <a:xfrm>
            <a:off x="11984075" y="2889163"/>
            <a:ext cx="3878354" cy="1896576"/>
            <a:chOff x="0" y="0"/>
            <a:chExt cx="1357375" cy="663778"/>
          </a:xfrm>
        </p:grpSpPr>
        <p:sp>
          <p:nvSpPr>
            <p:cNvPr id="9" name="Freeform 9"/>
            <p:cNvSpPr/>
            <p:nvPr/>
          </p:nvSpPr>
          <p:spPr>
            <a:xfrm>
              <a:off x="0" y="0"/>
              <a:ext cx="1357375" cy="663778"/>
            </a:xfrm>
            <a:custGeom>
              <a:avLst/>
              <a:gdLst/>
              <a:ahLst/>
              <a:cxnLst/>
              <a:rect l="l" t="t" r="r" b="b"/>
              <a:pathLst>
                <a:path w="1357375" h="663778">
                  <a:moveTo>
                    <a:pt x="0" y="0"/>
                  </a:moveTo>
                  <a:lnTo>
                    <a:pt x="1357375" y="0"/>
                  </a:lnTo>
                  <a:lnTo>
                    <a:pt x="1357375" y="663778"/>
                  </a:lnTo>
                  <a:lnTo>
                    <a:pt x="0" y="663778"/>
                  </a:lnTo>
                  <a:close/>
                </a:path>
              </a:pathLst>
            </a:custGeom>
            <a:blipFill>
              <a:blip r:embed="rId6"/>
              <a:stretch>
                <a:fillRect t="-11317" b="-32119"/>
              </a:stretch>
            </a:blipFill>
          </p:spPr>
        </p:sp>
      </p:grpSp>
      <p:grpSp>
        <p:nvGrpSpPr>
          <p:cNvPr id="10" name="Group 10"/>
          <p:cNvGrpSpPr/>
          <p:nvPr/>
        </p:nvGrpSpPr>
        <p:grpSpPr>
          <a:xfrm>
            <a:off x="2357200" y="6591852"/>
            <a:ext cx="3878354" cy="1896576"/>
            <a:chOff x="0" y="0"/>
            <a:chExt cx="1357375" cy="663778"/>
          </a:xfrm>
        </p:grpSpPr>
        <p:sp>
          <p:nvSpPr>
            <p:cNvPr id="11" name="Freeform 11"/>
            <p:cNvSpPr/>
            <p:nvPr/>
          </p:nvSpPr>
          <p:spPr>
            <a:xfrm rot="-1827007">
              <a:off x="-74586" y="-298174"/>
              <a:ext cx="1506548" cy="1260125"/>
            </a:xfrm>
            <a:custGeom>
              <a:avLst/>
              <a:gdLst/>
              <a:ahLst/>
              <a:cxnLst/>
              <a:rect l="l" t="t" r="r" b="b"/>
              <a:pathLst>
                <a:path w="1506548" h="1260125">
                  <a:moveTo>
                    <a:pt x="336394" y="0"/>
                  </a:moveTo>
                  <a:lnTo>
                    <a:pt x="1506547" y="687902"/>
                  </a:lnTo>
                  <a:lnTo>
                    <a:pt x="1170153" y="1260125"/>
                  </a:lnTo>
                  <a:lnTo>
                    <a:pt x="0" y="572224"/>
                  </a:lnTo>
                  <a:close/>
                </a:path>
              </a:pathLst>
            </a:custGeom>
            <a:blipFill>
              <a:blip r:embed="rId7"/>
              <a:stretch>
                <a:fillRect t="-16595" r="-4222" b="-8008"/>
              </a:stretch>
            </a:blipFill>
          </p:spPr>
        </p:sp>
      </p:grpSp>
      <p:grpSp>
        <p:nvGrpSpPr>
          <p:cNvPr id="12" name="Group 12"/>
          <p:cNvGrpSpPr/>
          <p:nvPr/>
        </p:nvGrpSpPr>
        <p:grpSpPr>
          <a:xfrm>
            <a:off x="7126460" y="6591852"/>
            <a:ext cx="3878354" cy="1896576"/>
            <a:chOff x="0" y="0"/>
            <a:chExt cx="1357375" cy="663778"/>
          </a:xfrm>
        </p:grpSpPr>
        <p:sp>
          <p:nvSpPr>
            <p:cNvPr id="13" name="Freeform 13"/>
            <p:cNvSpPr/>
            <p:nvPr/>
          </p:nvSpPr>
          <p:spPr>
            <a:xfrm rot="2071465">
              <a:off x="-68573" y="-326201"/>
              <a:ext cx="1494521" cy="1316179"/>
            </a:xfrm>
            <a:custGeom>
              <a:avLst/>
              <a:gdLst/>
              <a:ahLst/>
              <a:cxnLst/>
              <a:rect l="l" t="t" r="r" b="b"/>
              <a:pathLst>
                <a:path w="1494521" h="1316179">
                  <a:moveTo>
                    <a:pt x="0" y="769303"/>
                  </a:moveTo>
                  <a:lnTo>
                    <a:pt x="1118320" y="0"/>
                  </a:lnTo>
                  <a:lnTo>
                    <a:pt x="1494521" y="546877"/>
                  </a:lnTo>
                  <a:lnTo>
                    <a:pt x="376201" y="1316179"/>
                  </a:lnTo>
                  <a:close/>
                </a:path>
              </a:pathLst>
            </a:custGeom>
            <a:blipFill>
              <a:blip r:embed="rId8"/>
              <a:stretch>
                <a:fillRect t="-6775" b="-6775"/>
              </a:stretch>
            </a:blipFill>
          </p:spPr>
        </p:sp>
      </p:grpSp>
      <p:grpSp>
        <p:nvGrpSpPr>
          <p:cNvPr id="14" name="Group 14"/>
          <p:cNvGrpSpPr/>
          <p:nvPr/>
        </p:nvGrpSpPr>
        <p:grpSpPr>
          <a:xfrm>
            <a:off x="11984075" y="6591852"/>
            <a:ext cx="3878354" cy="1896576"/>
            <a:chOff x="0" y="0"/>
            <a:chExt cx="1357375" cy="663778"/>
          </a:xfrm>
        </p:grpSpPr>
        <p:sp>
          <p:nvSpPr>
            <p:cNvPr id="15" name="Freeform 15"/>
            <p:cNvSpPr/>
            <p:nvPr/>
          </p:nvSpPr>
          <p:spPr>
            <a:xfrm rot="-5400000">
              <a:off x="346799" y="-346799"/>
              <a:ext cx="663778" cy="1357375"/>
            </a:xfrm>
            <a:custGeom>
              <a:avLst/>
              <a:gdLst/>
              <a:ahLst/>
              <a:cxnLst/>
              <a:rect l="l" t="t" r="r" b="b"/>
              <a:pathLst>
                <a:path w="663778" h="1357375">
                  <a:moveTo>
                    <a:pt x="663777" y="0"/>
                  </a:moveTo>
                  <a:lnTo>
                    <a:pt x="663777" y="1357375"/>
                  </a:lnTo>
                  <a:lnTo>
                    <a:pt x="0" y="1357375"/>
                  </a:lnTo>
                  <a:lnTo>
                    <a:pt x="0" y="0"/>
                  </a:lnTo>
                  <a:close/>
                </a:path>
              </a:pathLst>
            </a:custGeom>
            <a:blipFill>
              <a:blip r:embed="rId9"/>
              <a:stretch>
                <a:fillRect l="-146111"/>
              </a:stretch>
            </a:blipFill>
          </p:spPr>
        </p:sp>
      </p:grpSp>
      <p:sp>
        <p:nvSpPr>
          <p:cNvPr id="16" name="TextBox 16"/>
          <p:cNvSpPr txBox="1"/>
          <p:nvPr/>
        </p:nvSpPr>
        <p:spPr>
          <a:xfrm>
            <a:off x="2425336" y="1279190"/>
            <a:ext cx="11773740" cy="981075"/>
          </a:xfrm>
          <a:prstGeom prst="rect">
            <a:avLst/>
          </a:prstGeom>
        </p:spPr>
        <p:txBody>
          <a:bodyPr lIns="0" tIns="0" rIns="0" bIns="0" rtlCol="0" anchor="t">
            <a:spAutoFit/>
          </a:bodyPr>
          <a:lstStyle/>
          <a:p>
            <a:pPr marL="0" lvl="0" indent="0" algn="l">
              <a:lnSpc>
                <a:spcPts val="7275"/>
              </a:lnSpc>
              <a:spcBef>
                <a:spcPct val="0"/>
              </a:spcBef>
            </a:pPr>
            <a:r>
              <a:rPr lang="en-US" sz="7500" spc="750" dirty="0">
                <a:solidFill>
                  <a:srgbClr val="324D7E"/>
                </a:solidFill>
                <a:latin typeface="Anton"/>
                <a:ea typeface="Anton"/>
                <a:cs typeface="Anton"/>
                <a:sym typeface="Anton"/>
              </a:rPr>
              <a:t>2.4 LỰA CHỌN LINH KIỆN</a:t>
            </a:r>
          </a:p>
        </p:txBody>
      </p:sp>
      <p:grpSp>
        <p:nvGrpSpPr>
          <p:cNvPr id="17" name="Group 17"/>
          <p:cNvGrpSpPr/>
          <p:nvPr/>
        </p:nvGrpSpPr>
        <p:grpSpPr>
          <a:xfrm>
            <a:off x="2011573" y="4904374"/>
            <a:ext cx="4569608" cy="1246046"/>
            <a:chOff x="0" y="-28575"/>
            <a:chExt cx="6092811" cy="1661395"/>
          </a:xfrm>
        </p:grpSpPr>
        <p:sp>
          <p:nvSpPr>
            <p:cNvPr id="18" name="TextBox 18"/>
            <p:cNvSpPr txBox="1"/>
            <p:nvPr/>
          </p:nvSpPr>
          <p:spPr>
            <a:xfrm>
              <a:off x="460836" y="686236"/>
              <a:ext cx="5344652" cy="946584"/>
            </a:xfrm>
            <a:prstGeom prst="rect">
              <a:avLst/>
            </a:prstGeom>
          </p:spPr>
          <p:txBody>
            <a:bodyPr lIns="0" tIns="0" rIns="0" bIns="0" rtlCol="0" anchor="t">
              <a:spAutoFit/>
            </a:bodyPr>
            <a:lstStyle/>
            <a:p>
              <a:pPr algn="ctr">
                <a:lnSpc>
                  <a:spcPts val="2798"/>
                </a:lnSpc>
              </a:pPr>
              <a:r>
                <a:rPr lang="en-US" sz="2120" dirty="0">
                  <a:solidFill>
                    <a:srgbClr val="324D7E"/>
                  </a:solidFill>
                  <a:latin typeface="TT Norms"/>
                  <a:ea typeface="TT Norms"/>
                  <a:cs typeface="TT Norms"/>
                  <a:sym typeface="TT Norms"/>
                </a:rPr>
                <a:t>Giao </a:t>
              </a:r>
              <a:r>
                <a:rPr lang="en-US" sz="2120" dirty="0" err="1">
                  <a:solidFill>
                    <a:srgbClr val="324D7E"/>
                  </a:solidFill>
                  <a:latin typeface="TT Norms"/>
                  <a:ea typeface="TT Norms"/>
                  <a:cs typeface="TT Norms"/>
                  <a:sym typeface="TT Norms"/>
                </a:rPr>
                <a:t>tiếp</a:t>
              </a:r>
              <a:r>
                <a:rPr lang="en-US" sz="2120" dirty="0">
                  <a:solidFill>
                    <a:srgbClr val="324D7E"/>
                  </a:solidFill>
                  <a:latin typeface="TT Norms"/>
                  <a:ea typeface="TT Norms"/>
                  <a:cs typeface="TT Norms"/>
                  <a:sym typeface="TT Norms"/>
                </a:rPr>
                <a:t>: I2C, SPI</a:t>
              </a:r>
            </a:p>
            <a:p>
              <a:pPr algn="ctr">
                <a:lnSpc>
                  <a:spcPts val="2798"/>
                </a:lnSpc>
              </a:pPr>
              <a:r>
                <a:rPr lang="en-US" sz="2120" dirty="0" err="1">
                  <a:solidFill>
                    <a:srgbClr val="324D7E"/>
                  </a:solidFill>
                  <a:latin typeface="TT Norms"/>
                  <a:ea typeface="TT Norms"/>
                  <a:cs typeface="TT Norms"/>
                  <a:sym typeface="TT Norms"/>
                </a:rPr>
                <a:t>Giá</a:t>
              </a:r>
              <a:r>
                <a:rPr lang="en-US" sz="2120" dirty="0">
                  <a:solidFill>
                    <a:srgbClr val="324D7E"/>
                  </a:solidFill>
                  <a:latin typeface="TT Norms"/>
                  <a:ea typeface="TT Norms"/>
                  <a:cs typeface="TT Norms"/>
                  <a:sym typeface="TT Norms"/>
                </a:rPr>
                <a:t> </a:t>
              </a:r>
              <a:r>
                <a:rPr lang="en-US" sz="2120" dirty="0" err="1">
                  <a:solidFill>
                    <a:srgbClr val="324D7E"/>
                  </a:solidFill>
                  <a:latin typeface="TT Norms"/>
                  <a:ea typeface="TT Norms"/>
                  <a:cs typeface="TT Norms"/>
                  <a:sym typeface="TT Norms"/>
                </a:rPr>
                <a:t>tiền</a:t>
              </a:r>
              <a:r>
                <a:rPr lang="en-US" sz="2120" dirty="0">
                  <a:solidFill>
                    <a:srgbClr val="324D7E"/>
                  </a:solidFill>
                  <a:latin typeface="TT Norms"/>
                  <a:ea typeface="TT Norms"/>
                  <a:cs typeface="TT Norms"/>
                  <a:sym typeface="TT Norms"/>
                </a:rPr>
                <a:t>: 15.000đ</a:t>
              </a:r>
            </a:p>
          </p:txBody>
        </p:sp>
        <p:sp>
          <p:nvSpPr>
            <p:cNvPr id="19" name="TextBox 19"/>
            <p:cNvSpPr txBox="1"/>
            <p:nvPr/>
          </p:nvSpPr>
          <p:spPr>
            <a:xfrm>
              <a:off x="0" y="-28575"/>
              <a:ext cx="6092811" cy="559217"/>
            </a:xfrm>
            <a:prstGeom prst="rect">
              <a:avLst/>
            </a:prstGeom>
          </p:spPr>
          <p:txBody>
            <a:bodyPr lIns="0" tIns="0" rIns="0" bIns="0" rtlCol="0" anchor="t">
              <a:spAutoFit/>
            </a:bodyPr>
            <a:lstStyle/>
            <a:p>
              <a:pPr algn="ctr">
                <a:lnSpc>
                  <a:spcPts val="3479"/>
                </a:lnSpc>
              </a:pPr>
              <a:r>
                <a:rPr lang="en-US" sz="2635" b="1">
                  <a:solidFill>
                    <a:srgbClr val="324D7E"/>
                  </a:solidFill>
                  <a:latin typeface="TT Norms Bold"/>
                  <a:ea typeface="TT Norms Bold"/>
                  <a:cs typeface="TT Norms Bold"/>
                  <a:sym typeface="TT Norms Bold"/>
                </a:rPr>
                <a:t>LCD 16x2</a:t>
              </a:r>
            </a:p>
          </p:txBody>
        </p:sp>
      </p:grpSp>
      <p:grpSp>
        <p:nvGrpSpPr>
          <p:cNvPr id="20" name="Group 20"/>
          <p:cNvGrpSpPr/>
          <p:nvPr/>
        </p:nvGrpSpPr>
        <p:grpSpPr>
          <a:xfrm>
            <a:off x="6780833" y="5066614"/>
            <a:ext cx="4569608" cy="1246046"/>
            <a:chOff x="0" y="-28575"/>
            <a:chExt cx="6092811" cy="1661395"/>
          </a:xfrm>
        </p:grpSpPr>
        <p:sp>
          <p:nvSpPr>
            <p:cNvPr id="21" name="TextBox 21"/>
            <p:cNvSpPr txBox="1"/>
            <p:nvPr/>
          </p:nvSpPr>
          <p:spPr>
            <a:xfrm>
              <a:off x="460836" y="686236"/>
              <a:ext cx="5344652" cy="946584"/>
            </a:xfrm>
            <a:prstGeom prst="rect">
              <a:avLst/>
            </a:prstGeom>
          </p:spPr>
          <p:txBody>
            <a:bodyPr lIns="0" tIns="0" rIns="0" bIns="0" rtlCol="0" anchor="t">
              <a:spAutoFit/>
            </a:bodyPr>
            <a:lstStyle/>
            <a:p>
              <a:pPr algn="ctr">
                <a:lnSpc>
                  <a:spcPts val="2798"/>
                </a:lnSpc>
              </a:pPr>
              <a:r>
                <a:rPr lang="en-US" sz="2120" dirty="0">
                  <a:solidFill>
                    <a:srgbClr val="324D7E"/>
                  </a:solidFill>
                  <a:latin typeface="TT Norms"/>
                  <a:ea typeface="TT Norms"/>
                  <a:cs typeface="TT Norms"/>
                  <a:sym typeface="TT Norms"/>
                </a:rPr>
                <a:t>Giao </a:t>
              </a:r>
              <a:r>
                <a:rPr lang="en-US" sz="2120" dirty="0" err="1">
                  <a:solidFill>
                    <a:srgbClr val="324D7E"/>
                  </a:solidFill>
                  <a:latin typeface="TT Norms"/>
                  <a:ea typeface="TT Norms"/>
                  <a:cs typeface="TT Norms"/>
                  <a:sym typeface="TT Norms"/>
                </a:rPr>
                <a:t>tiếp</a:t>
              </a:r>
              <a:r>
                <a:rPr lang="en-US" sz="2120" dirty="0">
                  <a:solidFill>
                    <a:srgbClr val="324D7E"/>
                  </a:solidFill>
                  <a:latin typeface="TT Norms"/>
                  <a:ea typeface="TT Norms"/>
                  <a:cs typeface="TT Norms"/>
                  <a:sym typeface="TT Norms"/>
                </a:rPr>
                <a:t>: 3-4 GPIO</a:t>
              </a:r>
            </a:p>
            <a:p>
              <a:pPr algn="ctr">
                <a:lnSpc>
                  <a:spcPts val="2798"/>
                </a:lnSpc>
              </a:pPr>
              <a:r>
                <a:rPr lang="en-US" sz="2120" dirty="0" err="1">
                  <a:solidFill>
                    <a:srgbClr val="324D7E"/>
                  </a:solidFill>
                  <a:latin typeface="TT Norms"/>
                  <a:ea typeface="TT Norms"/>
                  <a:cs typeface="TT Norms"/>
                  <a:sym typeface="TT Norms"/>
                </a:rPr>
                <a:t>Giá</a:t>
              </a:r>
              <a:r>
                <a:rPr lang="en-US" sz="2120" dirty="0">
                  <a:solidFill>
                    <a:srgbClr val="324D7E"/>
                  </a:solidFill>
                  <a:latin typeface="TT Norms"/>
                  <a:ea typeface="TT Norms"/>
                  <a:cs typeface="TT Norms"/>
                  <a:sym typeface="TT Norms"/>
                </a:rPr>
                <a:t> </a:t>
              </a:r>
              <a:r>
                <a:rPr lang="en-US" sz="2120" dirty="0" err="1">
                  <a:solidFill>
                    <a:srgbClr val="324D7E"/>
                  </a:solidFill>
                  <a:latin typeface="TT Norms"/>
                  <a:ea typeface="TT Norms"/>
                  <a:cs typeface="TT Norms"/>
                  <a:sym typeface="TT Norms"/>
                </a:rPr>
                <a:t>tiền</a:t>
              </a:r>
              <a:r>
                <a:rPr lang="en-US" sz="2120" dirty="0">
                  <a:solidFill>
                    <a:srgbClr val="324D7E"/>
                  </a:solidFill>
                  <a:latin typeface="TT Norms"/>
                  <a:ea typeface="TT Norms"/>
                  <a:cs typeface="TT Norms"/>
                  <a:sym typeface="TT Norms"/>
                </a:rPr>
                <a:t>: 5.000đ</a:t>
              </a:r>
            </a:p>
          </p:txBody>
        </p:sp>
        <p:sp>
          <p:nvSpPr>
            <p:cNvPr id="22" name="TextBox 22"/>
            <p:cNvSpPr txBox="1"/>
            <p:nvPr/>
          </p:nvSpPr>
          <p:spPr>
            <a:xfrm>
              <a:off x="0" y="-28575"/>
              <a:ext cx="6092811" cy="559217"/>
            </a:xfrm>
            <a:prstGeom prst="rect">
              <a:avLst/>
            </a:prstGeom>
          </p:spPr>
          <p:txBody>
            <a:bodyPr lIns="0" tIns="0" rIns="0" bIns="0" rtlCol="0" anchor="t">
              <a:spAutoFit/>
            </a:bodyPr>
            <a:lstStyle/>
            <a:p>
              <a:pPr algn="ctr">
                <a:lnSpc>
                  <a:spcPts val="3479"/>
                </a:lnSpc>
              </a:pPr>
              <a:r>
                <a:rPr lang="en-US" sz="2635" b="1">
                  <a:solidFill>
                    <a:srgbClr val="324D7E"/>
                  </a:solidFill>
                  <a:latin typeface="TT Norms Bold"/>
                  <a:ea typeface="TT Norms Bold"/>
                  <a:cs typeface="TT Norms Bold"/>
                  <a:sym typeface="TT Norms Bold"/>
                </a:rPr>
                <a:t>BUTTONS</a:t>
              </a:r>
            </a:p>
          </p:txBody>
        </p:sp>
      </p:grpSp>
      <p:grpSp>
        <p:nvGrpSpPr>
          <p:cNvPr id="23" name="Group 23"/>
          <p:cNvGrpSpPr/>
          <p:nvPr/>
        </p:nvGrpSpPr>
        <p:grpSpPr>
          <a:xfrm>
            <a:off x="11706819" y="5066614"/>
            <a:ext cx="4569608" cy="1246046"/>
            <a:chOff x="0" y="-28575"/>
            <a:chExt cx="6092811" cy="1661395"/>
          </a:xfrm>
        </p:grpSpPr>
        <p:sp>
          <p:nvSpPr>
            <p:cNvPr id="24" name="TextBox 24"/>
            <p:cNvSpPr txBox="1"/>
            <p:nvPr/>
          </p:nvSpPr>
          <p:spPr>
            <a:xfrm>
              <a:off x="460836" y="686236"/>
              <a:ext cx="5344652" cy="946584"/>
            </a:xfrm>
            <a:prstGeom prst="rect">
              <a:avLst/>
            </a:prstGeom>
          </p:spPr>
          <p:txBody>
            <a:bodyPr lIns="0" tIns="0" rIns="0" bIns="0" rtlCol="0" anchor="t">
              <a:spAutoFit/>
            </a:bodyPr>
            <a:lstStyle/>
            <a:p>
              <a:pPr algn="ctr">
                <a:lnSpc>
                  <a:spcPts val="2798"/>
                </a:lnSpc>
              </a:pPr>
              <a:r>
                <a:rPr lang="en-US" sz="2120" dirty="0">
                  <a:solidFill>
                    <a:srgbClr val="324D7E"/>
                  </a:solidFill>
                  <a:latin typeface="TT Norms"/>
                  <a:ea typeface="TT Norms"/>
                  <a:cs typeface="TT Norms"/>
                  <a:sym typeface="TT Norms"/>
                </a:rPr>
                <a:t>Giao </a:t>
              </a:r>
              <a:r>
                <a:rPr lang="en-US" sz="2120" dirty="0" err="1">
                  <a:solidFill>
                    <a:srgbClr val="324D7E"/>
                  </a:solidFill>
                  <a:latin typeface="TT Norms"/>
                  <a:ea typeface="TT Norms"/>
                  <a:cs typeface="TT Norms"/>
                  <a:sym typeface="TT Norms"/>
                </a:rPr>
                <a:t>tiếp</a:t>
              </a:r>
              <a:r>
                <a:rPr lang="en-US" sz="2120" dirty="0">
                  <a:solidFill>
                    <a:srgbClr val="324D7E"/>
                  </a:solidFill>
                  <a:latin typeface="TT Norms"/>
                  <a:ea typeface="TT Norms"/>
                  <a:cs typeface="TT Norms"/>
                  <a:sym typeface="TT Norms"/>
                </a:rPr>
                <a:t>: Wire, jumper</a:t>
              </a:r>
            </a:p>
            <a:p>
              <a:pPr algn="ctr">
                <a:lnSpc>
                  <a:spcPts val="2798"/>
                </a:lnSpc>
              </a:pPr>
              <a:r>
                <a:rPr lang="en-US" sz="2120" dirty="0" err="1">
                  <a:solidFill>
                    <a:srgbClr val="324D7E"/>
                  </a:solidFill>
                  <a:latin typeface="TT Norms"/>
                  <a:ea typeface="TT Norms"/>
                  <a:cs typeface="TT Norms"/>
                  <a:sym typeface="TT Norms"/>
                </a:rPr>
                <a:t>Giá</a:t>
              </a:r>
              <a:r>
                <a:rPr lang="en-US" sz="2120" dirty="0">
                  <a:solidFill>
                    <a:srgbClr val="324D7E"/>
                  </a:solidFill>
                  <a:latin typeface="TT Norms"/>
                  <a:ea typeface="TT Norms"/>
                  <a:cs typeface="TT Norms"/>
                  <a:sym typeface="TT Norms"/>
                </a:rPr>
                <a:t> </a:t>
              </a:r>
              <a:r>
                <a:rPr lang="en-US" sz="2120" dirty="0" err="1">
                  <a:solidFill>
                    <a:srgbClr val="324D7E"/>
                  </a:solidFill>
                  <a:latin typeface="TT Norms"/>
                  <a:ea typeface="TT Norms"/>
                  <a:cs typeface="TT Norms"/>
                  <a:sym typeface="TT Norms"/>
                </a:rPr>
                <a:t>tiền</a:t>
              </a:r>
              <a:r>
                <a:rPr lang="en-US" sz="2120" dirty="0">
                  <a:solidFill>
                    <a:srgbClr val="324D7E"/>
                  </a:solidFill>
                  <a:latin typeface="TT Norms"/>
                  <a:ea typeface="TT Norms"/>
                  <a:cs typeface="TT Norms"/>
                  <a:sym typeface="TT Norms"/>
                </a:rPr>
                <a:t>: 4.00đ</a:t>
              </a:r>
            </a:p>
          </p:txBody>
        </p:sp>
        <p:sp>
          <p:nvSpPr>
            <p:cNvPr id="25" name="TextBox 25"/>
            <p:cNvSpPr txBox="1"/>
            <p:nvPr/>
          </p:nvSpPr>
          <p:spPr>
            <a:xfrm>
              <a:off x="0" y="-28575"/>
              <a:ext cx="6092811" cy="559217"/>
            </a:xfrm>
            <a:prstGeom prst="rect">
              <a:avLst/>
            </a:prstGeom>
          </p:spPr>
          <p:txBody>
            <a:bodyPr lIns="0" tIns="0" rIns="0" bIns="0" rtlCol="0" anchor="t">
              <a:spAutoFit/>
            </a:bodyPr>
            <a:lstStyle/>
            <a:p>
              <a:pPr algn="ctr">
                <a:lnSpc>
                  <a:spcPts val="3479"/>
                </a:lnSpc>
              </a:pPr>
              <a:r>
                <a:rPr lang="en-US" sz="2635" b="1">
                  <a:solidFill>
                    <a:srgbClr val="324D7E"/>
                  </a:solidFill>
                  <a:latin typeface="TT Norms Bold"/>
                  <a:ea typeface="TT Norms Bold"/>
                  <a:cs typeface="TT Norms Bold"/>
                  <a:sym typeface="TT Norms Bold"/>
                </a:rPr>
                <a:t>BUZZER</a:t>
              </a:r>
            </a:p>
          </p:txBody>
        </p:sp>
      </p:grpSp>
      <p:grpSp>
        <p:nvGrpSpPr>
          <p:cNvPr id="26" name="Group 26"/>
          <p:cNvGrpSpPr/>
          <p:nvPr/>
        </p:nvGrpSpPr>
        <p:grpSpPr>
          <a:xfrm>
            <a:off x="2211225" y="8789493"/>
            <a:ext cx="4569608" cy="1246046"/>
            <a:chOff x="0" y="-28575"/>
            <a:chExt cx="6092811" cy="1661395"/>
          </a:xfrm>
        </p:grpSpPr>
        <p:sp>
          <p:nvSpPr>
            <p:cNvPr id="27" name="TextBox 27"/>
            <p:cNvSpPr txBox="1"/>
            <p:nvPr/>
          </p:nvSpPr>
          <p:spPr>
            <a:xfrm>
              <a:off x="460836" y="686236"/>
              <a:ext cx="5344652" cy="946584"/>
            </a:xfrm>
            <a:prstGeom prst="rect">
              <a:avLst/>
            </a:prstGeom>
          </p:spPr>
          <p:txBody>
            <a:bodyPr lIns="0" tIns="0" rIns="0" bIns="0" rtlCol="0" anchor="t">
              <a:spAutoFit/>
            </a:bodyPr>
            <a:lstStyle/>
            <a:p>
              <a:pPr algn="ctr">
                <a:lnSpc>
                  <a:spcPts val="2798"/>
                </a:lnSpc>
              </a:pPr>
              <a:r>
                <a:rPr lang="en-US" sz="2120" dirty="0">
                  <a:solidFill>
                    <a:srgbClr val="324D7E"/>
                  </a:solidFill>
                  <a:latin typeface="TT Norms"/>
                  <a:ea typeface="TT Norms"/>
                  <a:cs typeface="TT Norms"/>
                  <a:sym typeface="TT Norms"/>
                </a:rPr>
                <a:t>Giao </a:t>
              </a:r>
              <a:r>
                <a:rPr lang="en-US" sz="2120" dirty="0" err="1">
                  <a:solidFill>
                    <a:srgbClr val="324D7E"/>
                  </a:solidFill>
                  <a:latin typeface="TT Norms"/>
                  <a:ea typeface="TT Norms"/>
                  <a:cs typeface="TT Norms"/>
                  <a:sym typeface="TT Norms"/>
                </a:rPr>
                <a:t>tiếp</a:t>
              </a:r>
              <a:r>
                <a:rPr lang="en-US" sz="2120" dirty="0">
                  <a:solidFill>
                    <a:srgbClr val="324D7E"/>
                  </a:solidFill>
                  <a:latin typeface="TT Norms"/>
                  <a:ea typeface="TT Norms"/>
                  <a:cs typeface="TT Norms"/>
                  <a:sym typeface="TT Norms"/>
                </a:rPr>
                <a:t>: I2C, wire|</a:t>
              </a:r>
            </a:p>
            <a:p>
              <a:pPr algn="ctr">
                <a:lnSpc>
                  <a:spcPts val="2798"/>
                </a:lnSpc>
              </a:pPr>
              <a:r>
                <a:rPr lang="en-US" sz="2120" dirty="0" err="1">
                  <a:solidFill>
                    <a:srgbClr val="324D7E"/>
                  </a:solidFill>
                  <a:latin typeface="TT Norms"/>
                  <a:ea typeface="TT Norms"/>
                  <a:cs typeface="TT Norms"/>
                  <a:sym typeface="TT Norms"/>
                </a:rPr>
                <a:t>Giá</a:t>
              </a:r>
              <a:r>
                <a:rPr lang="en-US" sz="2120" dirty="0">
                  <a:solidFill>
                    <a:srgbClr val="324D7E"/>
                  </a:solidFill>
                  <a:latin typeface="TT Norms"/>
                  <a:ea typeface="TT Norms"/>
                  <a:cs typeface="TT Norms"/>
                  <a:sym typeface="TT Norms"/>
                </a:rPr>
                <a:t> </a:t>
              </a:r>
              <a:r>
                <a:rPr lang="en-US" sz="2120" dirty="0" err="1">
                  <a:solidFill>
                    <a:srgbClr val="324D7E"/>
                  </a:solidFill>
                  <a:latin typeface="TT Norms"/>
                  <a:ea typeface="TT Norms"/>
                  <a:cs typeface="TT Norms"/>
                  <a:sym typeface="TT Norms"/>
                </a:rPr>
                <a:t>tiền</a:t>
              </a:r>
              <a:r>
                <a:rPr lang="en-US" sz="2120" dirty="0">
                  <a:solidFill>
                    <a:srgbClr val="324D7E"/>
                  </a:solidFill>
                  <a:latin typeface="TT Norms"/>
                  <a:ea typeface="TT Norms"/>
                  <a:cs typeface="TT Norms"/>
                  <a:sym typeface="TT Norms"/>
                </a:rPr>
                <a:t>: 15.000đ</a:t>
              </a:r>
            </a:p>
          </p:txBody>
        </p:sp>
        <p:sp>
          <p:nvSpPr>
            <p:cNvPr id="28" name="TextBox 28"/>
            <p:cNvSpPr txBox="1"/>
            <p:nvPr/>
          </p:nvSpPr>
          <p:spPr>
            <a:xfrm>
              <a:off x="0" y="-28575"/>
              <a:ext cx="6092811" cy="559217"/>
            </a:xfrm>
            <a:prstGeom prst="rect">
              <a:avLst/>
            </a:prstGeom>
          </p:spPr>
          <p:txBody>
            <a:bodyPr lIns="0" tIns="0" rIns="0" bIns="0" rtlCol="0" anchor="t">
              <a:spAutoFit/>
            </a:bodyPr>
            <a:lstStyle/>
            <a:p>
              <a:pPr algn="ctr">
                <a:lnSpc>
                  <a:spcPts val="3479"/>
                </a:lnSpc>
              </a:pPr>
              <a:r>
                <a:rPr lang="en-US" sz="2635" b="1">
                  <a:solidFill>
                    <a:srgbClr val="324D7E"/>
                  </a:solidFill>
                  <a:latin typeface="TT Norms Bold"/>
                  <a:ea typeface="TT Norms Bold"/>
                  <a:cs typeface="TT Norms Bold"/>
                  <a:sym typeface="TT Norms Bold"/>
                </a:rPr>
                <a:t>RTC</a:t>
              </a:r>
            </a:p>
          </p:txBody>
        </p:sp>
      </p:grpSp>
      <p:grpSp>
        <p:nvGrpSpPr>
          <p:cNvPr id="29" name="Group 29"/>
          <p:cNvGrpSpPr/>
          <p:nvPr/>
        </p:nvGrpSpPr>
        <p:grpSpPr>
          <a:xfrm>
            <a:off x="6780833" y="8771797"/>
            <a:ext cx="4569608" cy="1246046"/>
            <a:chOff x="0" y="-28575"/>
            <a:chExt cx="6092811" cy="1661395"/>
          </a:xfrm>
        </p:grpSpPr>
        <p:sp>
          <p:nvSpPr>
            <p:cNvPr id="30" name="TextBox 30"/>
            <p:cNvSpPr txBox="1"/>
            <p:nvPr/>
          </p:nvSpPr>
          <p:spPr>
            <a:xfrm>
              <a:off x="460836" y="686236"/>
              <a:ext cx="5344652" cy="946584"/>
            </a:xfrm>
            <a:prstGeom prst="rect">
              <a:avLst/>
            </a:prstGeom>
          </p:spPr>
          <p:txBody>
            <a:bodyPr lIns="0" tIns="0" rIns="0" bIns="0" rtlCol="0" anchor="t">
              <a:spAutoFit/>
            </a:bodyPr>
            <a:lstStyle/>
            <a:p>
              <a:pPr algn="ctr">
                <a:lnSpc>
                  <a:spcPts val="2798"/>
                </a:lnSpc>
              </a:pPr>
              <a:r>
                <a:rPr lang="en-US" sz="2120" dirty="0">
                  <a:solidFill>
                    <a:srgbClr val="324D7E"/>
                  </a:solidFill>
                  <a:latin typeface="TT Norms"/>
                  <a:ea typeface="TT Norms"/>
                  <a:cs typeface="TT Norms"/>
                  <a:sym typeface="TT Norms"/>
                </a:rPr>
                <a:t>Giao </a:t>
              </a:r>
              <a:r>
                <a:rPr lang="en-US" sz="2120" dirty="0" err="1">
                  <a:solidFill>
                    <a:srgbClr val="324D7E"/>
                  </a:solidFill>
                  <a:latin typeface="TT Norms"/>
                  <a:ea typeface="TT Norms"/>
                  <a:cs typeface="TT Norms"/>
                  <a:sym typeface="TT Norms"/>
                </a:rPr>
                <a:t>tiếp</a:t>
              </a:r>
              <a:r>
                <a:rPr lang="en-US" sz="2120" dirty="0">
                  <a:solidFill>
                    <a:srgbClr val="324D7E"/>
                  </a:solidFill>
                  <a:latin typeface="TT Norms"/>
                  <a:ea typeface="TT Norms"/>
                  <a:cs typeface="TT Norms"/>
                  <a:sym typeface="TT Norms"/>
                </a:rPr>
                <a:t>: ADC</a:t>
              </a:r>
            </a:p>
            <a:p>
              <a:pPr algn="ctr">
                <a:lnSpc>
                  <a:spcPts val="2798"/>
                </a:lnSpc>
              </a:pPr>
              <a:r>
                <a:rPr lang="en-US" sz="2120" dirty="0" err="1">
                  <a:solidFill>
                    <a:srgbClr val="324D7E"/>
                  </a:solidFill>
                  <a:latin typeface="TT Norms"/>
                  <a:ea typeface="TT Norms"/>
                  <a:cs typeface="TT Norms"/>
                  <a:sym typeface="TT Norms"/>
                </a:rPr>
                <a:t>Giá</a:t>
              </a:r>
              <a:r>
                <a:rPr lang="en-US" sz="2120" dirty="0">
                  <a:solidFill>
                    <a:srgbClr val="324D7E"/>
                  </a:solidFill>
                  <a:latin typeface="TT Norms"/>
                  <a:ea typeface="TT Norms"/>
                  <a:cs typeface="TT Norms"/>
                  <a:sym typeface="TT Norms"/>
                </a:rPr>
                <a:t> </a:t>
              </a:r>
              <a:r>
                <a:rPr lang="en-US" sz="2120" dirty="0" err="1">
                  <a:solidFill>
                    <a:srgbClr val="324D7E"/>
                  </a:solidFill>
                  <a:latin typeface="TT Norms"/>
                  <a:ea typeface="TT Norms"/>
                  <a:cs typeface="TT Norms"/>
                  <a:sym typeface="TT Norms"/>
                </a:rPr>
                <a:t>tiền</a:t>
              </a:r>
              <a:r>
                <a:rPr lang="en-US" sz="2120" dirty="0">
                  <a:solidFill>
                    <a:srgbClr val="324D7E"/>
                  </a:solidFill>
                  <a:latin typeface="TT Norms"/>
                  <a:ea typeface="TT Norms"/>
                  <a:cs typeface="TT Norms"/>
                  <a:sym typeface="TT Norms"/>
                </a:rPr>
                <a:t>: 15.000đ</a:t>
              </a:r>
            </a:p>
          </p:txBody>
        </p:sp>
        <p:sp>
          <p:nvSpPr>
            <p:cNvPr id="31" name="TextBox 31"/>
            <p:cNvSpPr txBox="1"/>
            <p:nvPr/>
          </p:nvSpPr>
          <p:spPr>
            <a:xfrm>
              <a:off x="0" y="-28575"/>
              <a:ext cx="6092811" cy="559217"/>
            </a:xfrm>
            <a:prstGeom prst="rect">
              <a:avLst/>
            </a:prstGeom>
          </p:spPr>
          <p:txBody>
            <a:bodyPr lIns="0" tIns="0" rIns="0" bIns="0" rtlCol="0" anchor="t">
              <a:spAutoFit/>
            </a:bodyPr>
            <a:lstStyle/>
            <a:p>
              <a:pPr algn="ctr">
                <a:lnSpc>
                  <a:spcPts val="3479"/>
                </a:lnSpc>
              </a:pPr>
              <a:r>
                <a:rPr lang="en-US" sz="2635" b="1">
                  <a:solidFill>
                    <a:srgbClr val="324D7E"/>
                  </a:solidFill>
                  <a:latin typeface="TT Norms Bold"/>
                  <a:ea typeface="TT Norms Bold"/>
                  <a:cs typeface="TT Norms Bold"/>
                  <a:sym typeface="TT Norms Bold"/>
                </a:rPr>
                <a:t>NGUỒN 5V</a:t>
              </a:r>
            </a:p>
          </p:txBody>
        </p:sp>
      </p:grpSp>
      <p:grpSp>
        <p:nvGrpSpPr>
          <p:cNvPr id="32" name="Group 32"/>
          <p:cNvGrpSpPr/>
          <p:nvPr/>
        </p:nvGrpSpPr>
        <p:grpSpPr>
          <a:xfrm>
            <a:off x="11706819" y="8789493"/>
            <a:ext cx="4569608" cy="1246046"/>
            <a:chOff x="0" y="-28575"/>
            <a:chExt cx="6092811" cy="1661395"/>
          </a:xfrm>
        </p:grpSpPr>
        <p:sp>
          <p:nvSpPr>
            <p:cNvPr id="33" name="TextBox 33"/>
            <p:cNvSpPr txBox="1"/>
            <p:nvPr/>
          </p:nvSpPr>
          <p:spPr>
            <a:xfrm>
              <a:off x="460836" y="686236"/>
              <a:ext cx="5344652" cy="946584"/>
            </a:xfrm>
            <a:prstGeom prst="rect">
              <a:avLst/>
            </a:prstGeom>
          </p:spPr>
          <p:txBody>
            <a:bodyPr lIns="0" tIns="0" rIns="0" bIns="0" rtlCol="0" anchor="t">
              <a:spAutoFit/>
            </a:bodyPr>
            <a:lstStyle/>
            <a:p>
              <a:pPr algn="ctr">
                <a:lnSpc>
                  <a:spcPts val="2798"/>
                </a:lnSpc>
              </a:pPr>
              <a:r>
                <a:rPr lang="en-US" sz="2120" dirty="0">
                  <a:solidFill>
                    <a:srgbClr val="324D7E"/>
                  </a:solidFill>
                  <a:latin typeface="TT Norms"/>
                  <a:ea typeface="TT Norms"/>
                  <a:cs typeface="TT Norms"/>
                  <a:sym typeface="TT Norms"/>
                </a:rPr>
                <a:t>Giao </a:t>
              </a:r>
              <a:r>
                <a:rPr lang="en-US" sz="2120" dirty="0" err="1">
                  <a:solidFill>
                    <a:srgbClr val="324D7E"/>
                  </a:solidFill>
                  <a:latin typeface="TT Norms"/>
                  <a:ea typeface="TT Norms"/>
                  <a:cs typeface="TT Norms"/>
                  <a:sym typeface="TT Norms"/>
                </a:rPr>
                <a:t>tiếp</a:t>
              </a:r>
              <a:r>
                <a:rPr lang="en-US" sz="2120" dirty="0">
                  <a:solidFill>
                    <a:srgbClr val="324D7E"/>
                  </a:solidFill>
                  <a:latin typeface="TT Norms"/>
                  <a:ea typeface="TT Norms"/>
                  <a:cs typeface="TT Norms"/>
                  <a:sym typeface="TT Norms"/>
                </a:rPr>
                <a:t>: Wire</a:t>
              </a:r>
            </a:p>
            <a:p>
              <a:pPr algn="ctr">
                <a:lnSpc>
                  <a:spcPts val="2798"/>
                </a:lnSpc>
              </a:pPr>
              <a:r>
                <a:rPr lang="en-US" sz="2120" dirty="0" err="1">
                  <a:solidFill>
                    <a:srgbClr val="324D7E"/>
                  </a:solidFill>
                  <a:latin typeface="TT Norms"/>
                  <a:ea typeface="TT Norms"/>
                  <a:cs typeface="TT Norms"/>
                  <a:sym typeface="TT Norms"/>
                </a:rPr>
                <a:t>Giá</a:t>
              </a:r>
              <a:r>
                <a:rPr lang="en-US" sz="2120" dirty="0">
                  <a:solidFill>
                    <a:srgbClr val="324D7E"/>
                  </a:solidFill>
                  <a:latin typeface="TT Norms"/>
                  <a:ea typeface="TT Norms"/>
                  <a:cs typeface="TT Norms"/>
                  <a:sym typeface="TT Norms"/>
                </a:rPr>
                <a:t> </a:t>
              </a:r>
              <a:r>
                <a:rPr lang="en-US" sz="2120" dirty="0" err="1">
                  <a:solidFill>
                    <a:srgbClr val="324D7E"/>
                  </a:solidFill>
                  <a:latin typeface="TT Norms"/>
                  <a:ea typeface="TT Norms"/>
                  <a:cs typeface="TT Norms"/>
                  <a:sym typeface="TT Norms"/>
                </a:rPr>
                <a:t>tiền</a:t>
              </a:r>
              <a:r>
                <a:rPr lang="en-US" sz="2120" dirty="0">
                  <a:solidFill>
                    <a:srgbClr val="324D7E"/>
                  </a:solidFill>
                  <a:latin typeface="TT Norms"/>
                  <a:ea typeface="TT Norms"/>
                  <a:cs typeface="TT Norms"/>
                  <a:sym typeface="TT Norms"/>
                </a:rPr>
                <a:t>: 200.000đ</a:t>
              </a:r>
            </a:p>
          </p:txBody>
        </p:sp>
        <p:sp>
          <p:nvSpPr>
            <p:cNvPr id="34" name="TextBox 34"/>
            <p:cNvSpPr txBox="1"/>
            <p:nvPr/>
          </p:nvSpPr>
          <p:spPr>
            <a:xfrm>
              <a:off x="0" y="-28575"/>
              <a:ext cx="6092811" cy="559217"/>
            </a:xfrm>
            <a:prstGeom prst="rect">
              <a:avLst/>
            </a:prstGeom>
          </p:spPr>
          <p:txBody>
            <a:bodyPr lIns="0" tIns="0" rIns="0" bIns="0" rtlCol="0" anchor="t">
              <a:spAutoFit/>
            </a:bodyPr>
            <a:lstStyle/>
            <a:p>
              <a:pPr algn="ctr">
                <a:lnSpc>
                  <a:spcPts val="3479"/>
                </a:lnSpc>
              </a:pPr>
              <a:r>
                <a:rPr lang="en-US" sz="2635" b="1">
                  <a:solidFill>
                    <a:srgbClr val="324D7E"/>
                  </a:solidFill>
                  <a:latin typeface="TT Norms Bold"/>
                  <a:ea typeface="TT Norms Bold"/>
                  <a:cs typeface="TT Norms Bold"/>
                  <a:sym typeface="TT Norms Bold"/>
                </a:rPr>
                <a:t>MCU: STM32F401RE </a:t>
              </a: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ppt_x"/>
                                          </p:val>
                                        </p:tav>
                                        <p:tav tm="100000">
                                          <p:val>
                                            <p:strVal val="#ppt_x"/>
                                          </p:val>
                                        </p:tav>
                                      </p:tavLst>
                                    </p:anim>
                                    <p:anim calcmode="lin" valueType="num">
                                      <p:cBhvr additive="base">
                                        <p:cTn id="37" dur="500" fill="hold"/>
                                        <p:tgtEl>
                                          <p:spTgt spid="17"/>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ppt_x"/>
                                          </p:val>
                                        </p:tav>
                                        <p:tav tm="100000">
                                          <p:val>
                                            <p:strVal val="#ppt_x"/>
                                          </p:val>
                                        </p:tav>
                                      </p:tavLst>
                                    </p:anim>
                                    <p:anim calcmode="lin" valueType="num">
                                      <p:cBhvr additive="base">
                                        <p:cTn id="41" dur="500" fill="hold"/>
                                        <p:tgtEl>
                                          <p:spTgt spid="20"/>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additive="base">
                                        <p:cTn id="44" dur="500" fill="hold"/>
                                        <p:tgtEl>
                                          <p:spTgt spid="23"/>
                                        </p:tgtEl>
                                        <p:attrNameLst>
                                          <p:attrName>ppt_x</p:attrName>
                                        </p:attrNameLst>
                                      </p:cBhvr>
                                      <p:tavLst>
                                        <p:tav tm="0">
                                          <p:val>
                                            <p:strVal val="#ppt_x"/>
                                          </p:val>
                                        </p:tav>
                                        <p:tav tm="100000">
                                          <p:val>
                                            <p:strVal val="#ppt_x"/>
                                          </p:val>
                                        </p:tav>
                                      </p:tavLst>
                                    </p:anim>
                                    <p:anim calcmode="lin" valueType="num">
                                      <p:cBhvr additive="base">
                                        <p:cTn id="45" dur="500" fill="hold"/>
                                        <p:tgtEl>
                                          <p:spTgt spid="23"/>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ppt_x"/>
                                          </p:val>
                                        </p:tav>
                                        <p:tav tm="100000">
                                          <p:val>
                                            <p:strVal val="#ppt_x"/>
                                          </p:val>
                                        </p:tav>
                                      </p:tavLst>
                                    </p:anim>
                                    <p:anim calcmode="lin" valueType="num">
                                      <p:cBhvr additive="base">
                                        <p:cTn id="49" dur="500" fill="hold"/>
                                        <p:tgtEl>
                                          <p:spTgt spid="26"/>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78989" flipH="1" flipV="1">
            <a:off x="15351820" y="1158275"/>
            <a:ext cx="4712842" cy="2356421"/>
          </a:xfrm>
          <a:custGeom>
            <a:avLst/>
            <a:gdLst/>
            <a:ahLst/>
            <a:cxnLst/>
            <a:rect l="l" t="t" r="r" b="b"/>
            <a:pathLst>
              <a:path w="4712842" h="2356421">
                <a:moveTo>
                  <a:pt x="4712842" y="2356420"/>
                </a:moveTo>
                <a:lnTo>
                  <a:pt x="0" y="2356420"/>
                </a:lnTo>
                <a:lnTo>
                  <a:pt x="0" y="0"/>
                </a:lnTo>
                <a:lnTo>
                  <a:pt x="4712842" y="0"/>
                </a:lnTo>
                <a:lnTo>
                  <a:pt x="4712842" y="235642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647129" y="8576823"/>
            <a:ext cx="7640871" cy="1710177"/>
            <a:chOff x="0" y="0"/>
            <a:chExt cx="2012410" cy="450417"/>
          </a:xfrm>
        </p:grpSpPr>
        <p:sp>
          <p:nvSpPr>
            <p:cNvPr id="4" name="Freeform 4"/>
            <p:cNvSpPr/>
            <p:nvPr/>
          </p:nvSpPr>
          <p:spPr>
            <a:xfrm>
              <a:off x="0" y="0"/>
              <a:ext cx="2012410" cy="450417"/>
            </a:xfrm>
            <a:custGeom>
              <a:avLst/>
              <a:gdLst/>
              <a:ahLst/>
              <a:cxnLst/>
              <a:rect l="l" t="t" r="r" b="b"/>
              <a:pathLst>
                <a:path w="2012410" h="450417">
                  <a:moveTo>
                    <a:pt x="0" y="0"/>
                  </a:moveTo>
                  <a:lnTo>
                    <a:pt x="2012410" y="0"/>
                  </a:lnTo>
                  <a:lnTo>
                    <a:pt x="2012410" y="450417"/>
                  </a:lnTo>
                  <a:lnTo>
                    <a:pt x="0" y="450417"/>
                  </a:lnTo>
                  <a:close/>
                </a:path>
              </a:pathLst>
            </a:custGeom>
            <a:solidFill>
              <a:srgbClr val="7B8899"/>
            </a:solidFill>
          </p:spPr>
        </p:sp>
        <p:sp>
          <p:nvSpPr>
            <p:cNvPr id="5" name="TextBox 5"/>
            <p:cNvSpPr txBox="1"/>
            <p:nvPr/>
          </p:nvSpPr>
          <p:spPr>
            <a:xfrm>
              <a:off x="0" y="57150"/>
              <a:ext cx="2012410" cy="393267"/>
            </a:xfrm>
            <a:prstGeom prst="rect">
              <a:avLst/>
            </a:prstGeom>
          </p:spPr>
          <p:txBody>
            <a:bodyPr lIns="50800" tIns="50800" rIns="50800" bIns="50800" rtlCol="0" anchor="ctr"/>
            <a:lstStyle/>
            <a:p>
              <a:pPr algn="ctr">
                <a:lnSpc>
                  <a:spcPts val="2309"/>
                </a:lnSpc>
              </a:pPr>
              <a:endParaRPr/>
            </a:p>
          </p:txBody>
        </p:sp>
      </p:grpSp>
      <p:grpSp>
        <p:nvGrpSpPr>
          <p:cNvPr id="6" name="Group 6"/>
          <p:cNvGrpSpPr/>
          <p:nvPr/>
        </p:nvGrpSpPr>
        <p:grpSpPr>
          <a:xfrm>
            <a:off x="10647129" y="2551680"/>
            <a:ext cx="7024117" cy="7242175"/>
            <a:chOff x="0" y="0"/>
            <a:chExt cx="5448338" cy="5617478"/>
          </a:xfrm>
        </p:grpSpPr>
        <p:sp>
          <p:nvSpPr>
            <p:cNvPr id="7" name="Freeform 7"/>
            <p:cNvSpPr/>
            <p:nvPr/>
          </p:nvSpPr>
          <p:spPr>
            <a:xfrm>
              <a:off x="0" y="0"/>
              <a:ext cx="5448338" cy="5617478"/>
            </a:xfrm>
            <a:custGeom>
              <a:avLst/>
              <a:gdLst/>
              <a:ahLst/>
              <a:cxnLst/>
              <a:rect l="l" t="t" r="r" b="b"/>
              <a:pathLst>
                <a:path w="5448338" h="5617478">
                  <a:moveTo>
                    <a:pt x="0" y="0"/>
                  </a:moveTo>
                  <a:lnTo>
                    <a:pt x="5448338" y="0"/>
                  </a:lnTo>
                  <a:lnTo>
                    <a:pt x="5448338" y="5617478"/>
                  </a:lnTo>
                  <a:lnTo>
                    <a:pt x="0" y="5617478"/>
                  </a:lnTo>
                  <a:close/>
                </a:path>
              </a:pathLst>
            </a:custGeom>
            <a:blipFill>
              <a:blip r:embed="rId4"/>
              <a:stretch>
                <a:fillRect l="-1552" r="-1552"/>
              </a:stretch>
            </a:blipFill>
          </p:spPr>
        </p:sp>
      </p:grpSp>
      <p:sp>
        <p:nvSpPr>
          <p:cNvPr id="8" name="TextBox 8"/>
          <p:cNvSpPr txBox="1"/>
          <p:nvPr/>
        </p:nvSpPr>
        <p:spPr>
          <a:xfrm>
            <a:off x="654674" y="2513580"/>
            <a:ext cx="9424188" cy="1544320"/>
          </a:xfrm>
          <a:prstGeom prst="rect">
            <a:avLst/>
          </a:prstGeom>
        </p:spPr>
        <p:txBody>
          <a:bodyPr lIns="0" tIns="0" rIns="0" bIns="0" rtlCol="0" anchor="t">
            <a:spAutoFit/>
          </a:bodyPr>
          <a:lstStyle/>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STM32F401RE </a:t>
            </a:r>
            <a:r>
              <a:rPr lang="en-US" sz="2199" dirty="0" err="1">
                <a:solidFill>
                  <a:srgbClr val="324D7E"/>
                </a:solidFill>
                <a:latin typeface="TT Norms"/>
                <a:ea typeface="TT Norms"/>
                <a:cs typeface="TT Norms"/>
                <a:sym typeface="TT Norms"/>
              </a:rPr>
              <a:t>là</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một</a:t>
            </a:r>
            <a:r>
              <a:rPr lang="en-US" sz="2199" dirty="0">
                <a:solidFill>
                  <a:srgbClr val="324D7E"/>
                </a:solidFill>
                <a:latin typeface="TT Norms"/>
                <a:ea typeface="TT Norms"/>
                <a:cs typeface="TT Norms"/>
                <a:sym typeface="TT Norms"/>
              </a:rPr>
              <a:t> vi </a:t>
            </a:r>
            <a:r>
              <a:rPr lang="en-US" sz="2199" dirty="0" err="1">
                <a:solidFill>
                  <a:srgbClr val="324D7E"/>
                </a:solidFill>
                <a:latin typeface="TT Norms"/>
                <a:ea typeface="TT Norms"/>
                <a:cs typeface="TT Norms"/>
                <a:sym typeface="TT Norms"/>
              </a:rPr>
              <a:t>điều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khiển</a:t>
            </a:r>
            <a:r>
              <a:rPr lang="en-US" sz="2199" dirty="0">
                <a:solidFill>
                  <a:srgbClr val="324D7E"/>
                </a:solidFill>
                <a:latin typeface="TT Norms"/>
                <a:ea typeface="TT Norms"/>
                <a:cs typeface="TT Norms"/>
                <a:sym typeface="TT Norms"/>
              </a:rPr>
              <a:t> (microcontroller) </a:t>
            </a:r>
            <a:r>
              <a:rPr lang="en-US" sz="2199" dirty="0" err="1">
                <a:solidFill>
                  <a:srgbClr val="324D7E"/>
                </a:solidFill>
                <a:latin typeface="TT Norms"/>
                <a:ea typeface="TT Norms"/>
                <a:cs typeface="TT Norms"/>
                <a:sym typeface="TT Norms"/>
              </a:rPr>
              <a:t>thuộc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dòng</a:t>
            </a:r>
            <a:r>
              <a:rPr lang="en-US" sz="2199" dirty="0">
                <a:solidFill>
                  <a:srgbClr val="324D7E"/>
                </a:solidFill>
                <a:latin typeface="TT Norms"/>
                <a:ea typeface="TT Norms"/>
                <a:cs typeface="TT Norms"/>
                <a:sym typeface="TT Norms"/>
              </a:rPr>
              <a:t> STM32F4. </a:t>
            </a:r>
            <a:r>
              <a:rPr lang="en-US" sz="2199" dirty="0" err="1">
                <a:solidFill>
                  <a:srgbClr val="324D7E"/>
                </a:solidFill>
                <a:latin typeface="TT Norms"/>
                <a:ea typeface="TT Norms"/>
                <a:cs typeface="TT Norms"/>
                <a:sym typeface="TT Norms"/>
              </a:rPr>
              <a:t>Đây</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là</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một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dòng</a:t>
            </a:r>
            <a:r>
              <a:rPr lang="en-US" sz="2199" dirty="0">
                <a:solidFill>
                  <a:srgbClr val="324D7E"/>
                </a:solidFill>
                <a:latin typeface="TT Norms"/>
                <a:ea typeface="TT Norms"/>
                <a:cs typeface="TT Norms"/>
                <a:sym typeface="TT Norms"/>
              </a:rPr>
              <a:t> vi </a:t>
            </a:r>
            <a:r>
              <a:rPr lang="en-US" sz="2199" dirty="0" err="1">
                <a:solidFill>
                  <a:srgbClr val="324D7E"/>
                </a:solidFill>
                <a:latin typeface="TT Norms"/>
                <a:ea typeface="TT Norms"/>
                <a:cs typeface="TT Norms"/>
                <a:sym typeface="TT Norms"/>
              </a:rPr>
              <a:t>điều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khiển</a:t>
            </a:r>
            <a:r>
              <a:rPr lang="en-US" sz="2199" dirty="0">
                <a:solidFill>
                  <a:srgbClr val="324D7E"/>
                </a:solidFill>
                <a:latin typeface="TT Norms"/>
                <a:ea typeface="TT Norms"/>
                <a:cs typeface="TT Norms"/>
                <a:sym typeface="TT Norms"/>
              </a:rPr>
              <a:t> 32-bit, </a:t>
            </a:r>
            <a:r>
              <a:rPr lang="en-US" sz="2199" dirty="0" err="1">
                <a:solidFill>
                  <a:srgbClr val="324D7E"/>
                </a:solidFill>
                <a:latin typeface="TT Norms"/>
                <a:ea typeface="TT Norms"/>
                <a:cs typeface="TT Norms"/>
                <a:sym typeface="TT Norms"/>
              </a:rPr>
              <a:t>được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thiết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kế</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cho</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các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ứng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dụng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yêu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cầu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hiệu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suất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cao</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tiết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kiệm</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năng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lượng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và</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tính</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linh</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hoạt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trong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việc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phát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triển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phần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cứng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và</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phần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mềm</a:t>
            </a:r>
            <a:r>
              <a:rPr lang="en-US" sz="2199" dirty="0">
                <a:solidFill>
                  <a:srgbClr val="324D7E"/>
                </a:solidFill>
                <a:latin typeface="TT Norms"/>
                <a:ea typeface="TT Norms"/>
                <a:cs typeface="TT Norms"/>
                <a:sym typeface="TT Norms"/>
              </a:rPr>
              <a:t>.</a:t>
            </a:r>
          </a:p>
        </p:txBody>
      </p:sp>
      <p:sp>
        <p:nvSpPr>
          <p:cNvPr id="9" name="TextBox 9"/>
          <p:cNvSpPr txBox="1"/>
          <p:nvPr/>
        </p:nvSpPr>
        <p:spPr>
          <a:xfrm>
            <a:off x="654674" y="4257582"/>
            <a:ext cx="9424188" cy="5449570"/>
          </a:xfrm>
          <a:prstGeom prst="rect">
            <a:avLst/>
          </a:prstGeom>
        </p:spPr>
        <p:txBody>
          <a:bodyPr lIns="0" tIns="0" rIns="0" bIns="0" rtlCol="0" anchor="t">
            <a:spAutoFit/>
          </a:bodyPr>
          <a:lstStyle/>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a:t>
            </a:r>
            <a:r>
              <a:rPr lang="en-US" sz="2199" dirty="0" err="1">
                <a:solidFill>
                  <a:srgbClr val="324D7E"/>
                </a:solidFill>
                <a:latin typeface="TT Norms"/>
                <a:ea typeface="TT Norms"/>
                <a:cs typeface="TT Norms"/>
                <a:sym typeface="TT Norms"/>
              </a:rPr>
              <a:t>Thông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số</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kĩ</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thuật</a:t>
            </a:r>
            <a:endParaRPr lang="en-US" sz="2199" dirty="0">
              <a:solidFill>
                <a:srgbClr val="324D7E"/>
              </a:solidFill>
              <a:latin typeface="TT Norms"/>
              <a:ea typeface="TT Norms"/>
              <a:cs typeface="TT Norms"/>
              <a:sym typeface="TT Norms"/>
            </a:endParaRPr>
          </a:p>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·Core (</a:t>
            </a:r>
            <a:r>
              <a:rPr lang="en-US" sz="2199" dirty="0" err="1">
                <a:solidFill>
                  <a:srgbClr val="324D7E"/>
                </a:solidFill>
                <a:latin typeface="TT Norms"/>
                <a:ea typeface="TT Norms"/>
                <a:cs typeface="TT Norms"/>
                <a:sym typeface="TT Norms"/>
              </a:rPr>
              <a:t>Nhân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xử</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lý</a:t>
            </a:r>
            <a:r>
              <a:rPr lang="en-US" sz="2199" dirty="0">
                <a:solidFill>
                  <a:srgbClr val="324D7E"/>
                </a:solidFill>
                <a:latin typeface="TT Norms"/>
                <a:ea typeface="TT Norms"/>
                <a:cs typeface="TT Norms"/>
                <a:sym typeface="TT Norms"/>
              </a:rPr>
              <a:t>): STM32F401RE </a:t>
            </a:r>
            <a:r>
              <a:rPr lang="en-US" sz="2199" dirty="0" err="1">
                <a:solidFill>
                  <a:srgbClr val="324D7E"/>
                </a:solidFill>
                <a:latin typeface="TT Norms"/>
                <a:ea typeface="TT Norms"/>
                <a:cs typeface="TT Norms"/>
                <a:sym typeface="TT Norms"/>
              </a:rPr>
              <a:t>sử</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dụng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nhân</a:t>
            </a:r>
            <a:r>
              <a:rPr lang="en-US" sz="2199" dirty="0">
                <a:solidFill>
                  <a:srgbClr val="324D7E"/>
                </a:solidFill>
                <a:latin typeface="TT Norms"/>
                <a:ea typeface="TT Norms"/>
                <a:cs typeface="TT Norms"/>
                <a:sym typeface="TT Norms"/>
              </a:rPr>
              <a:t> ARM Cortex-M4 </a:t>
            </a:r>
            <a:r>
              <a:rPr lang="en-US" sz="2199" dirty="0" err="1">
                <a:solidFill>
                  <a:srgbClr val="324D7E"/>
                </a:solidFill>
                <a:latin typeface="TT Norms"/>
                <a:ea typeface="TT Norms"/>
                <a:cs typeface="TT Norms"/>
                <a:sym typeface="TT Norms"/>
              </a:rPr>
              <a:t>với</a:t>
            </a:r>
            <a:r>
              <a:rPr lang="en-US" sz="2199" dirty="0">
                <a:solidFill>
                  <a:srgbClr val="324D7E"/>
                </a:solidFill>
                <a:latin typeface="TT Norms"/>
                <a:ea typeface="TT Norms"/>
                <a:cs typeface="TT Norms"/>
                <a:sym typeface="TT Norms"/>
              </a:rPr>
              <a:t> FPU (Floating Point Unit), </a:t>
            </a:r>
            <a:r>
              <a:rPr lang="en-US" sz="2199" dirty="0" err="1">
                <a:solidFill>
                  <a:srgbClr val="324D7E"/>
                </a:solidFill>
                <a:latin typeface="TT Norms"/>
                <a:ea typeface="TT Norms"/>
                <a:cs typeface="TT Norms"/>
                <a:sym typeface="TT Norms"/>
              </a:rPr>
              <a:t>giúp</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tăng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cường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khả</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năng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xử</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lý</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toán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học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và</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các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tác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vụ</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yêu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cầu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tính</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toán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phức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tạp</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Tốc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độ</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xung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nhịp</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tối</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đa</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lên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đến</a:t>
            </a:r>
            <a:r>
              <a:rPr lang="en-US" sz="2199" dirty="0">
                <a:solidFill>
                  <a:srgbClr val="324D7E"/>
                </a:solidFill>
                <a:latin typeface="TT Norms"/>
                <a:ea typeface="TT Norms"/>
                <a:cs typeface="TT Norms"/>
                <a:sym typeface="TT Norms"/>
              </a:rPr>
              <a:t> 84 </a:t>
            </a:r>
            <a:r>
              <a:rPr lang="en-US" sz="2199" dirty="0" err="1">
                <a:solidFill>
                  <a:srgbClr val="324D7E"/>
                </a:solidFill>
                <a:latin typeface="TT Norms"/>
                <a:ea typeface="TT Norms"/>
                <a:cs typeface="TT Norms"/>
                <a:sym typeface="TT Norms"/>
              </a:rPr>
              <a:t>MHz.</a:t>
            </a:r>
            <a:endParaRPr lang="en-US" sz="2199" dirty="0">
              <a:solidFill>
                <a:srgbClr val="324D7E"/>
              </a:solidFill>
              <a:latin typeface="TT Norms"/>
              <a:ea typeface="TT Norms"/>
              <a:cs typeface="TT Norms"/>
              <a:sym typeface="TT Norms"/>
            </a:endParaRPr>
          </a:p>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·Dung </a:t>
            </a:r>
            <a:r>
              <a:rPr lang="en-US" sz="2199" dirty="0" err="1">
                <a:solidFill>
                  <a:srgbClr val="324D7E"/>
                </a:solidFill>
                <a:latin typeface="TT Norms"/>
                <a:ea typeface="TT Norms"/>
                <a:cs typeface="TT Norms"/>
                <a:sym typeface="TT Norms"/>
              </a:rPr>
              <a:t>lượng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bộ</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nhớ</a:t>
            </a:r>
            <a:r>
              <a:rPr lang="en-US" sz="2199" dirty="0">
                <a:solidFill>
                  <a:srgbClr val="324D7E"/>
                </a:solidFill>
                <a:latin typeface="TT Norms"/>
                <a:ea typeface="TT Norms"/>
                <a:cs typeface="TT Norms"/>
                <a:sym typeface="TT Norms"/>
              </a:rPr>
              <a:t>: 512KB </a:t>
            </a:r>
            <a:r>
              <a:rPr lang="en-US" sz="2199" dirty="0" err="1">
                <a:solidFill>
                  <a:srgbClr val="324D7E"/>
                </a:solidFill>
                <a:latin typeface="TT Norms"/>
                <a:ea typeface="TT Norms"/>
                <a:cs typeface="TT Norms"/>
                <a:sym typeface="TT Norms"/>
              </a:rPr>
              <a:t>bộ</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nhớ</a:t>
            </a:r>
            <a:r>
              <a:rPr lang="en-US" sz="2199" dirty="0">
                <a:solidFill>
                  <a:srgbClr val="324D7E"/>
                </a:solidFill>
                <a:latin typeface="TT Norms"/>
                <a:ea typeface="TT Norms"/>
                <a:cs typeface="TT Norms"/>
                <a:sym typeface="TT Norms"/>
              </a:rPr>
              <a:t> flash </a:t>
            </a:r>
            <a:r>
              <a:rPr lang="en-US" sz="2199" dirty="0" err="1">
                <a:solidFill>
                  <a:srgbClr val="324D7E"/>
                </a:solidFill>
                <a:latin typeface="TT Norms"/>
                <a:ea typeface="TT Norms"/>
                <a:cs typeface="TT Norms"/>
                <a:sym typeface="TT Norms"/>
              </a:rPr>
              <a:t>và</a:t>
            </a:r>
            <a:r>
              <a:rPr lang="en-US" sz="2199" dirty="0">
                <a:solidFill>
                  <a:srgbClr val="324D7E"/>
                </a:solidFill>
                <a:latin typeface="TT Norms"/>
                <a:ea typeface="TT Norms"/>
                <a:cs typeface="TT Norms"/>
                <a:sym typeface="TT Norms"/>
              </a:rPr>
              <a:t> 96KB </a:t>
            </a:r>
            <a:r>
              <a:rPr lang="en-US" sz="2199" dirty="0" err="1">
                <a:solidFill>
                  <a:srgbClr val="324D7E"/>
                </a:solidFill>
                <a:latin typeface="TT Norms"/>
                <a:ea typeface="TT Norms"/>
                <a:cs typeface="TT Norms"/>
                <a:sym typeface="TT Norms"/>
              </a:rPr>
              <a:t>bộ</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nhớ</a:t>
            </a:r>
            <a:r>
              <a:rPr lang="en-US" sz="2199" dirty="0">
                <a:solidFill>
                  <a:srgbClr val="324D7E"/>
                </a:solidFill>
                <a:latin typeface="TT Norms"/>
                <a:ea typeface="TT Norms"/>
                <a:cs typeface="TT Norms"/>
                <a:sym typeface="TT Norms"/>
              </a:rPr>
              <a:t> RAM.</a:t>
            </a:r>
          </a:p>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·Peripherals (</a:t>
            </a:r>
            <a:r>
              <a:rPr lang="en-US" sz="2199" dirty="0" err="1">
                <a:solidFill>
                  <a:srgbClr val="324D7E"/>
                </a:solidFill>
                <a:latin typeface="TT Norms"/>
                <a:ea typeface="TT Norms"/>
                <a:cs typeface="TT Norms"/>
                <a:sym typeface="TT Norms"/>
              </a:rPr>
              <a:t>Ngoại</a:t>
            </a:r>
            <a:r>
              <a:rPr lang="en-US" sz="2199" dirty="0">
                <a:solidFill>
                  <a:srgbClr val="324D7E"/>
                </a:solidFill>
                <a:latin typeface="TT Norms"/>
                <a:ea typeface="TT Norms"/>
                <a:cs typeface="TT Norms"/>
                <a:sym typeface="TT Norms"/>
              </a:rPr>
              <a:t> vi): </a:t>
            </a:r>
            <a:r>
              <a:rPr lang="en-US" sz="2199" dirty="0" err="1">
                <a:solidFill>
                  <a:srgbClr val="324D7E"/>
                </a:solidFill>
                <a:latin typeface="TT Norms"/>
                <a:ea typeface="TT Norms"/>
                <a:cs typeface="TT Norms"/>
                <a:sym typeface="TT Norms"/>
              </a:rPr>
              <a:t>Hỗ</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trợ</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nhiều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loại</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ngoại</a:t>
            </a:r>
            <a:r>
              <a:rPr lang="en-US" sz="2199" dirty="0">
                <a:solidFill>
                  <a:srgbClr val="324D7E"/>
                </a:solidFill>
                <a:latin typeface="TT Norms"/>
                <a:ea typeface="TT Norms"/>
                <a:cs typeface="TT Norms"/>
                <a:sym typeface="TT Norms"/>
              </a:rPr>
              <a:t> vi, bao </a:t>
            </a:r>
            <a:r>
              <a:rPr lang="en-US" sz="2199" dirty="0" err="1">
                <a:solidFill>
                  <a:srgbClr val="324D7E"/>
                </a:solidFill>
                <a:latin typeface="TT Norms"/>
                <a:ea typeface="TT Norms"/>
                <a:cs typeface="TT Norms"/>
                <a:sym typeface="TT Norms"/>
              </a:rPr>
              <a:t>gồm</a:t>
            </a:r>
            <a:r>
              <a:rPr lang="en-US" sz="2199" dirty="0">
                <a:solidFill>
                  <a:srgbClr val="324D7E"/>
                </a:solidFill>
                <a:latin typeface="TT Norms"/>
                <a:ea typeface="TT Norms"/>
                <a:cs typeface="TT Norms"/>
                <a:sym typeface="TT Norms"/>
              </a:rPr>
              <a:t> GPIOs (General Purpose Input/Output), USART, SPI, I2C, CAN, ADC, DAC, PWM, Timers, </a:t>
            </a:r>
            <a:r>
              <a:rPr lang="en-US" sz="2199" dirty="0" err="1">
                <a:solidFill>
                  <a:srgbClr val="324D7E"/>
                </a:solidFill>
                <a:latin typeface="TT Norms"/>
                <a:ea typeface="TT Norms"/>
                <a:cs typeface="TT Norms"/>
                <a:sym typeface="TT Norms"/>
              </a:rPr>
              <a:t>và</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các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giao</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tiếp</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khác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như</a:t>
            </a:r>
            <a:r>
              <a:rPr lang="en-US" sz="2199" dirty="0">
                <a:solidFill>
                  <a:srgbClr val="324D7E"/>
                </a:solidFill>
                <a:latin typeface="TT Norms"/>
                <a:ea typeface="TT Norms"/>
                <a:cs typeface="TT Norms"/>
                <a:sym typeface="TT Norms"/>
              </a:rPr>
              <a:t> USB 2.0 Full-Speed.</a:t>
            </a:r>
          </a:p>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a:t>
            </a:r>
            <a:r>
              <a:rPr lang="en-US" sz="2199" dirty="0" err="1">
                <a:solidFill>
                  <a:srgbClr val="324D7E"/>
                </a:solidFill>
                <a:latin typeface="TT Norms"/>
                <a:ea typeface="TT Norms"/>
                <a:cs typeface="TT Norms"/>
                <a:sym typeface="TT Norms"/>
              </a:rPr>
              <a:t>Tích</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hợp</a:t>
            </a:r>
            <a:r>
              <a:rPr lang="en-US" sz="2199" dirty="0">
                <a:solidFill>
                  <a:srgbClr val="324D7E"/>
                </a:solidFill>
                <a:latin typeface="TT Norms"/>
                <a:ea typeface="TT Norms"/>
                <a:cs typeface="TT Norms"/>
                <a:sym typeface="TT Norms"/>
              </a:rPr>
              <a:t> 12-bit ADC </a:t>
            </a:r>
            <a:r>
              <a:rPr lang="en-US" sz="2199" dirty="0" err="1">
                <a:solidFill>
                  <a:srgbClr val="324D7E"/>
                </a:solidFill>
                <a:latin typeface="TT Norms"/>
                <a:ea typeface="TT Norms"/>
                <a:cs typeface="TT Norms"/>
                <a:sym typeface="TT Norms"/>
              </a:rPr>
              <a:t>với</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khả</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năng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đo</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tín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hiệu</a:t>
            </a:r>
            <a:r>
              <a:rPr lang="en-US" sz="2199" dirty="0">
                <a:solidFill>
                  <a:srgbClr val="324D7E"/>
                </a:solidFill>
                <a:latin typeface="TT Norms"/>
                <a:ea typeface="TT Norms"/>
                <a:cs typeface="TT Norms"/>
                <a:sym typeface="TT Norms"/>
              </a:rPr>
              <a:t> analog..</a:t>
            </a:r>
          </a:p>
          <a:p>
            <a:pPr marL="474979" lvl="1" indent="-237490" algn="l">
              <a:lnSpc>
                <a:spcPts val="3079"/>
              </a:lnSpc>
              <a:buFont typeface="Arial"/>
              <a:buChar char="•"/>
            </a:pPr>
            <a:r>
              <a:rPr lang="en-US" sz="2199" dirty="0">
                <a:solidFill>
                  <a:srgbClr val="324D7E"/>
                </a:solidFill>
                <a:latin typeface="TT Norms"/>
                <a:ea typeface="TT Norms"/>
                <a:cs typeface="TT Norms"/>
                <a:sym typeface="TT Norms"/>
              </a:rPr>
              <a:t>·</a:t>
            </a:r>
            <a:r>
              <a:rPr lang="en-US" sz="2199" dirty="0" err="1">
                <a:solidFill>
                  <a:srgbClr val="324D7E"/>
                </a:solidFill>
                <a:latin typeface="TT Norms"/>
                <a:ea typeface="TT Norms"/>
                <a:cs typeface="TT Norms"/>
                <a:sym typeface="TT Norms"/>
              </a:rPr>
              <a:t>Tiết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kiệm</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năng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lượng</a:t>
            </a:r>
            <a:r>
              <a:rPr lang="en-US" sz="2199" dirty="0">
                <a:solidFill>
                  <a:srgbClr val="324D7E"/>
                </a:solidFill>
                <a:latin typeface="TT Norms"/>
                <a:ea typeface="TT Norms"/>
                <a:cs typeface="TT Norms"/>
                <a:sym typeface="TT Norms"/>
              </a:rPr>
              <a:t>: STM32F401RE </a:t>
            </a:r>
            <a:r>
              <a:rPr lang="en-US" sz="2199" dirty="0" err="1">
                <a:solidFill>
                  <a:srgbClr val="324D7E"/>
                </a:solidFill>
                <a:latin typeface="TT Norms"/>
                <a:ea typeface="TT Norms"/>
                <a:cs typeface="TT Norms"/>
                <a:sym typeface="TT Norms"/>
              </a:rPr>
              <a:t>cung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cấp</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nhiều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chế</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độ</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tiết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kiệm</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năng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lượng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giúp</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giảm</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tiêu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thụ</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điện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năng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trong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các</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ứng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dụng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đòi</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hỏi</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hoạt</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động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lâu</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dài</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mà</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không</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cần</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phải</a:t>
            </a:r>
            <a:r>
              <a:rPr lang="en-US" sz="2199" dirty="0">
                <a:solidFill>
                  <a:srgbClr val="324D7E"/>
                </a:solidFill>
                <a:latin typeface="TT Norms"/>
                <a:ea typeface="TT Norms"/>
                <a:cs typeface="TT Norms"/>
                <a:sym typeface="TT Norms"/>
              </a:rPr>
              <a:t> </a:t>
            </a:r>
            <a:r>
              <a:rPr lang="en-US" sz="2199" dirty="0" err="1">
                <a:solidFill>
                  <a:srgbClr val="324D7E"/>
                </a:solidFill>
                <a:latin typeface="TT Norms"/>
                <a:ea typeface="TT Norms"/>
                <a:cs typeface="TT Norms"/>
                <a:sym typeface="TT Norms"/>
              </a:rPr>
              <a:t>thay</a:t>
            </a:r>
            <a:r>
              <a:rPr lang="en-US" sz="2199" dirty="0">
                <a:solidFill>
                  <a:srgbClr val="324D7E"/>
                </a:solidFill>
                <a:latin typeface="TT Norms"/>
                <a:ea typeface="TT Norms"/>
                <a:cs typeface="TT Norms"/>
                <a:sym typeface="TT Norms"/>
              </a:rPr>
              <a:t> pin.</a:t>
            </a:r>
          </a:p>
          <a:p>
            <a:pPr marL="474979" lvl="1" indent="-237490" algn="l">
              <a:lnSpc>
                <a:spcPts val="3079"/>
              </a:lnSpc>
              <a:buFont typeface="Arial"/>
              <a:buChar char="•"/>
            </a:pPr>
            <a:endParaRPr lang="en-US" sz="2199" dirty="0">
              <a:solidFill>
                <a:srgbClr val="324D7E"/>
              </a:solidFill>
              <a:latin typeface="TT Norms"/>
              <a:ea typeface="TT Norms"/>
              <a:cs typeface="TT Norms"/>
              <a:sym typeface="TT Norms"/>
            </a:endParaRPr>
          </a:p>
        </p:txBody>
      </p:sp>
      <p:sp>
        <p:nvSpPr>
          <p:cNvPr id="10" name="TextBox 10"/>
          <p:cNvSpPr txBox="1"/>
          <p:nvPr/>
        </p:nvSpPr>
        <p:spPr>
          <a:xfrm>
            <a:off x="1295400" y="7393"/>
            <a:ext cx="7515492" cy="1184275"/>
          </a:xfrm>
          <a:prstGeom prst="rect">
            <a:avLst/>
          </a:prstGeom>
        </p:spPr>
        <p:txBody>
          <a:bodyPr lIns="0" tIns="0" rIns="0" bIns="0" rtlCol="0" anchor="t">
            <a:spAutoFit/>
          </a:bodyPr>
          <a:lstStyle/>
          <a:p>
            <a:pPr marL="0" lvl="0" indent="0" algn="l">
              <a:lnSpc>
                <a:spcPts val="9799"/>
              </a:lnSpc>
            </a:pPr>
            <a:r>
              <a:rPr lang="en-US" sz="6999" spc="699" dirty="0">
                <a:solidFill>
                  <a:srgbClr val="324D7E"/>
                </a:solidFill>
                <a:latin typeface="Anton"/>
                <a:ea typeface="Anton"/>
                <a:cs typeface="Anton"/>
                <a:sym typeface="Anton"/>
              </a:rPr>
              <a:t>3.1 STM32F401RE</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2544</Words>
  <Application>Microsoft Office PowerPoint</Application>
  <PresentationFormat>Tùy chỉnh</PresentationFormat>
  <Paragraphs>183</Paragraphs>
  <Slides>28</Slides>
  <Notes>1</Notes>
  <HiddenSlides>0</HiddenSlides>
  <MMClips>0</MMClips>
  <ScaleCrop>false</ScaleCrop>
  <HeadingPairs>
    <vt:vector size="6" baseType="variant">
      <vt:variant>
        <vt:lpstr>Phông được Dùng</vt:lpstr>
      </vt:variant>
      <vt:variant>
        <vt:i4>11</vt:i4>
      </vt:variant>
      <vt:variant>
        <vt:lpstr>Chủ đề</vt:lpstr>
      </vt:variant>
      <vt:variant>
        <vt:i4>1</vt:i4>
      </vt:variant>
      <vt:variant>
        <vt:lpstr>Tiêu đề Bản chiếu</vt:lpstr>
      </vt:variant>
      <vt:variant>
        <vt:i4>28</vt:i4>
      </vt:variant>
    </vt:vector>
  </HeadingPairs>
  <TitlesOfParts>
    <vt:vector size="40" baseType="lpstr">
      <vt:lpstr>Fira Sans</vt:lpstr>
      <vt:lpstr>TT Norms Bold</vt:lpstr>
      <vt:lpstr>Red Hat Display Bold</vt:lpstr>
      <vt:lpstr>Anton</vt:lpstr>
      <vt:lpstr>Titillium Web</vt:lpstr>
      <vt:lpstr>TT Norms</vt:lpstr>
      <vt:lpstr>Muli</vt:lpstr>
      <vt:lpstr>Arial</vt:lpstr>
      <vt:lpstr>Calibri</vt:lpstr>
      <vt:lpstr>TT Commons Pro Condensed Bold</vt:lpstr>
      <vt:lpstr>Fira Sans Medium</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TT TKHTN</dc:title>
  <cp:lastModifiedBy>Z Killer</cp:lastModifiedBy>
  <cp:revision>7</cp:revision>
  <dcterms:created xsi:type="dcterms:W3CDTF">2006-08-16T00:00:00Z</dcterms:created>
  <dcterms:modified xsi:type="dcterms:W3CDTF">2024-12-11T08:22:31Z</dcterms:modified>
  <dc:identifier>DAGYzs0Nxo8</dc:identifier>
</cp:coreProperties>
</file>